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76" r:id="rId5"/>
    <p:sldId id="260" r:id="rId6"/>
    <p:sldId id="258" r:id="rId7"/>
    <p:sldId id="263" r:id="rId8"/>
    <p:sldId id="267" r:id="rId9"/>
    <p:sldId id="261" r:id="rId10"/>
    <p:sldId id="271" r:id="rId11"/>
    <p:sldId id="270" r:id="rId12"/>
    <p:sldId id="268" r:id="rId13"/>
    <p:sldId id="264" r:id="rId14"/>
    <p:sldId id="274" r:id="rId15"/>
    <p:sldId id="273"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001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45B00-6E2A-4742-9A46-D1480891542F}" v="1" dt="2023-09-14T13:47:33.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Stephenson" userId="ee9f8112-f3be-4139-8eac-621b5b4860dd" providerId="ADAL" clId="{6CD45B00-6E2A-4742-9A46-D1480891542F}"/>
    <pc:docChg chg="undo custSel modSld">
      <pc:chgData name="Timothy Stephenson" userId="ee9f8112-f3be-4139-8eac-621b5b4860dd" providerId="ADAL" clId="{6CD45B00-6E2A-4742-9A46-D1480891542F}" dt="2023-09-14T14:56:18.808" v="240" actId="1076"/>
      <pc:docMkLst>
        <pc:docMk/>
      </pc:docMkLst>
      <pc:sldChg chg="addSp delSp modSp mod">
        <pc:chgData name="Timothy Stephenson" userId="ee9f8112-f3be-4139-8eac-621b5b4860dd" providerId="ADAL" clId="{6CD45B00-6E2A-4742-9A46-D1480891542F}" dt="2023-09-14T13:47:57.263" v="6" actId="20577"/>
        <pc:sldMkLst>
          <pc:docMk/>
          <pc:sldMk cId="4069929566" sldId="256"/>
        </pc:sldMkLst>
        <pc:spChg chg="mod">
          <ac:chgData name="Timothy Stephenson" userId="ee9f8112-f3be-4139-8eac-621b5b4860dd" providerId="ADAL" clId="{6CD45B00-6E2A-4742-9A46-D1480891542F}" dt="2023-09-14T13:47:57.263" v="6" actId="20577"/>
          <ac:spMkLst>
            <pc:docMk/>
            <pc:sldMk cId="4069929566" sldId="256"/>
            <ac:spMk id="2" creationId="{4C92B6B7-4913-0314-E4E6-D10B4BF08D50}"/>
          </ac:spMkLst>
        </pc:spChg>
        <pc:spChg chg="add del">
          <ac:chgData name="Timothy Stephenson" userId="ee9f8112-f3be-4139-8eac-621b5b4860dd" providerId="ADAL" clId="{6CD45B00-6E2A-4742-9A46-D1480891542F}" dt="2023-09-14T13:46:21.198" v="3" actId="11529"/>
          <ac:spMkLst>
            <pc:docMk/>
            <pc:sldMk cId="4069929566" sldId="256"/>
            <ac:spMk id="5" creationId="{4B9B3C94-FB1F-AAB7-A590-1CB5F5953148}"/>
          </ac:spMkLst>
        </pc:spChg>
      </pc:sldChg>
      <pc:sldChg chg="modSp mod">
        <pc:chgData name="Timothy Stephenson" userId="ee9f8112-f3be-4139-8eac-621b5b4860dd" providerId="ADAL" clId="{6CD45B00-6E2A-4742-9A46-D1480891542F}" dt="2023-09-14T14:53:12.217" v="123" actId="20577"/>
        <pc:sldMkLst>
          <pc:docMk/>
          <pc:sldMk cId="3529506108" sldId="258"/>
        </pc:sldMkLst>
        <pc:spChg chg="mod">
          <ac:chgData name="Timothy Stephenson" userId="ee9f8112-f3be-4139-8eac-621b5b4860dd" providerId="ADAL" clId="{6CD45B00-6E2A-4742-9A46-D1480891542F}" dt="2023-09-14T14:53:12.217" v="123" actId="20577"/>
          <ac:spMkLst>
            <pc:docMk/>
            <pc:sldMk cId="3529506108" sldId="258"/>
            <ac:spMk id="3" creationId="{D0725C1B-896D-752E-0636-C27F4C277755}"/>
          </ac:spMkLst>
        </pc:spChg>
      </pc:sldChg>
      <pc:sldChg chg="modSp mod">
        <pc:chgData name="Timothy Stephenson" userId="ee9f8112-f3be-4139-8eac-621b5b4860dd" providerId="ADAL" clId="{6CD45B00-6E2A-4742-9A46-D1480891542F}" dt="2023-09-14T14:55:54.986" v="239" actId="20577"/>
        <pc:sldMkLst>
          <pc:docMk/>
          <pc:sldMk cId="1607214958" sldId="264"/>
        </pc:sldMkLst>
        <pc:spChg chg="mod">
          <ac:chgData name="Timothy Stephenson" userId="ee9f8112-f3be-4139-8eac-621b5b4860dd" providerId="ADAL" clId="{6CD45B00-6E2A-4742-9A46-D1480891542F}" dt="2023-09-14T14:55:54.986" v="239" actId="20577"/>
          <ac:spMkLst>
            <pc:docMk/>
            <pc:sldMk cId="1607214958" sldId="264"/>
            <ac:spMk id="3" creationId="{840485FD-7D9E-5A53-8D91-E6B4FAF6D189}"/>
          </ac:spMkLst>
        </pc:spChg>
      </pc:sldChg>
      <pc:sldChg chg="modSp mod">
        <pc:chgData name="Timothy Stephenson" userId="ee9f8112-f3be-4139-8eac-621b5b4860dd" providerId="ADAL" clId="{6CD45B00-6E2A-4742-9A46-D1480891542F}" dt="2023-09-14T14:54:54.639" v="161" actId="20577"/>
        <pc:sldMkLst>
          <pc:docMk/>
          <pc:sldMk cId="703822326" sldId="268"/>
        </pc:sldMkLst>
        <pc:spChg chg="mod">
          <ac:chgData name="Timothy Stephenson" userId="ee9f8112-f3be-4139-8eac-621b5b4860dd" providerId="ADAL" clId="{6CD45B00-6E2A-4742-9A46-D1480891542F}" dt="2023-09-14T14:54:54.639" v="161" actId="20577"/>
          <ac:spMkLst>
            <pc:docMk/>
            <pc:sldMk cId="703822326" sldId="268"/>
            <ac:spMk id="3" creationId="{3906DDA2-3100-31D8-04B2-6B6BA94F10D5}"/>
          </ac:spMkLst>
        </pc:spChg>
      </pc:sldChg>
      <pc:sldChg chg="modSp mod">
        <pc:chgData name="Timothy Stephenson" userId="ee9f8112-f3be-4139-8eac-621b5b4860dd" providerId="ADAL" clId="{6CD45B00-6E2A-4742-9A46-D1480891542F}" dt="2023-09-14T14:56:18.808" v="240" actId="1076"/>
        <pc:sldMkLst>
          <pc:docMk/>
          <pc:sldMk cId="2582308774" sldId="275"/>
        </pc:sldMkLst>
        <pc:picChg chg="mod">
          <ac:chgData name="Timothy Stephenson" userId="ee9f8112-f3be-4139-8eac-621b5b4860dd" providerId="ADAL" clId="{6CD45B00-6E2A-4742-9A46-D1480891542F}" dt="2023-09-14T14:56:18.808" v="240" actId="1076"/>
          <ac:picMkLst>
            <pc:docMk/>
            <pc:sldMk cId="2582308774" sldId="275"/>
            <ac:picMk id="5" creationId="{0EE0034F-F5DE-DA4E-402D-48D4D97A4211}"/>
          </ac:picMkLst>
        </pc:picChg>
      </pc:sldChg>
      <pc:sldChg chg="modSp mod">
        <pc:chgData name="Timothy Stephenson" userId="ee9f8112-f3be-4139-8eac-621b5b4860dd" providerId="ADAL" clId="{6CD45B00-6E2A-4742-9A46-D1480891542F}" dt="2023-09-14T14:52:51.267" v="110" actId="20577"/>
        <pc:sldMkLst>
          <pc:docMk/>
          <pc:sldMk cId="2737944909" sldId="276"/>
        </pc:sldMkLst>
        <pc:spChg chg="mod">
          <ac:chgData name="Timothy Stephenson" userId="ee9f8112-f3be-4139-8eac-621b5b4860dd" providerId="ADAL" clId="{6CD45B00-6E2A-4742-9A46-D1480891542F}" dt="2023-09-14T14:52:51.267" v="110" actId="20577"/>
          <ac:spMkLst>
            <pc:docMk/>
            <pc:sldMk cId="2737944909" sldId="276"/>
            <ac:spMk id="8" creationId="{10B02DEE-D7C8-51B3-3195-BF7F457F4AB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FEAD-A148-5F55-1788-7540FD83B5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44ED77-ADDA-1455-ECFC-4815662D1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B4E0-4BE4-241A-07E2-DCBFF5B0FC78}"/>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5" name="Footer Placeholder 4">
            <a:extLst>
              <a:ext uri="{FF2B5EF4-FFF2-40B4-BE49-F238E27FC236}">
                <a16:creationId xmlns:a16="http://schemas.microsoft.com/office/drawing/2014/main" id="{299078AE-8CCA-A947-F795-54B1CFB839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772765-4728-8A7E-E163-D8D18DBA0A5C}"/>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238247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8D0D-F4B1-8753-D39D-95132990AF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72F867-79ED-A9D5-4302-CB9774CA1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746E80-BC58-5A9D-66EA-47A86C37868B}"/>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5" name="Footer Placeholder 4">
            <a:extLst>
              <a:ext uri="{FF2B5EF4-FFF2-40B4-BE49-F238E27FC236}">
                <a16:creationId xmlns:a16="http://schemas.microsoft.com/office/drawing/2014/main" id="{9532BEF5-F454-AD22-775A-35BA54BCDB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E4CF94-BC42-8BA5-E045-4FE79D91A78A}"/>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260596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39F8AA-AC91-D0A6-96BF-D636A3F177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4A01B-A260-DE21-811C-071A60B92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88853A-21EE-52C1-AF57-5715E5B2F08D}"/>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5" name="Footer Placeholder 4">
            <a:extLst>
              <a:ext uri="{FF2B5EF4-FFF2-40B4-BE49-F238E27FC236}">
                <a16:creationId xmlns:a16="http://schemas.microsoft.com/office/drawing/2014/main" id="{7E16EC56-0347-15B0-7622-3EB2E8CF4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5CED03-5392-4F19-4BB7-941CE61BA73B}"/>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159880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2400">
              <a:ea typeface="ＭＳ Ｐゴシック" charset="0"/>
            </a:endParaRPr>
          </a:p>
        </p:txBody>
      </p:sp>
      <p:sp>
        <p:nvSpPr>
          <p:cNvPr id="7171" name="Rectangle 3"/>
          <p:cNvSpPr>
            <a:spLocks noGrp="1" noChangeArrowheads="1"/>
          </p:cNvSpPr>
          <p:nvPr>
            <p:ph type="ctrTitle"/>
          </p:nvPr>
        </p:nvSpPr>
        <p:spPr>
          <a:xfrm>
            <a:off x="914400" y="1752600"/>
            <a:ext cx="103632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914400" y="3124200"/>
            <a:ext cx="103632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342609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pPr>
                <a:defRPr/>
              </a:pPr>
              <a:t>‹#›</a:t>
            </a:fld>
            <a:endParaRPr lang="en-US">
              <a:solidFill>
                <a:schemeClr val="tx1"/>
              </a:solidFill>
            </a:endParaRPr>
          </a:p>
        </p:txBody>
      </p:sp>
    </p:spTree>
    <p:extLst>
      <p:ext uri="{BB962C8B-B14F-4D97-AF65-F5344CB8AC3E}">
        <p14:creationId xmlns:p14="http://schemas.microsoft.com/office/powerpoint/2010/main" val="79779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pPr>
                <a:defRPr/>
              </a:pPr>
              <a:t>‹#›</a:t>
            </a:fld>
            <a:endParaRPr lang="en-US">
              <a:solidFill>
                <a:schemeClr val="tx1"/>
              </a:solidFill>
            </a:endParaRPr>
          </a:p>
        </p:txBody>
      </p:sp>
    </p:spTree>
    <p:extLst>
      <p:ext uri="{BB962C8B-B14F-4D97-AF65-F5344CB8AC3E}">
        <p14:creationId xmlns:p14="http://schemas.microsoft.com/office/powerpoint/2010/main" val="116053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2438400"/>
            <a:ext cx="51308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1" y="2438400"/>
            <a:ext cx="51308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pPr>
                <a:defRPr/>
              </a:pPr>
              <a:t>‹#›</a:t>
            </a:fld>
            <a:endParaRPr lang="en-US">
              <a:solidFill>
                <a:schemeClr val="tx1"/>
              </a:solidFill>
            </a:endParaRPr>
          </a:p>
        </p:txBody>
      </p:sp>
    </p:spTree>
    <p:extLst>
      <p:ext uri="{BB962C8B-B14F-4D97-AF65-F5344CB8AC3E}">
        <p14:creationId xmlns:p14="http://schemas.microsoft.com/office/powerpoint/2010/main" val="279685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pPr>
                <a:defRPr/>
              </a:pPr>
              <a:t>‹#›</a:t>
            </a:fld>
            <a:endParaRPr lang="en-US">
              <a:solidFill>
                <a:schemeClr val="tx1"/>
              </a:solidFill>
            </a:endParaRPr>
          </a:p>
        </p:txBody>
      </p:sp>
    </p:spTree>
    <p:extLst>
      <p:ext uri="{BB962C8B-B14F-4D97-AF65-F5344CB8AC3E}">
        <p14:creationId xmlns:p14="http://schemas.microsoft.com/office/powerpoint/2010/main" val="46028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pPr>
                <a:defRPr/>
              </a:pPr>
              <a:t>‹#›</a:t>
            </a:fld>
            <a:endParaRPr lang="en-US">
              <a:solidFill>
                <a:schemeClr val="tx1"/>
              </a:solidFill>
            </a:endParaRPr>
          </a:p>
        </p:txBody>
      </p:sp>
    </p:spTree>
    <p:extLst>
      <p:ext uri="{BB962C8B-B14F-4D97-AF65-F5344CB8AC3E}">
        <p14:creationId xmlns:p14="http://schemas.microsoft.com/office/powerpoint/2010/main" val="3218466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pPr>
                <a:defRPr/>
              </a:pPr>
              <a:t>‹#›</a:t>
            </a:fld>
            <a:endParaRPr lang="en-US">
              <a:solidFill>
                <a:schemeClr val="tx1"/>
              </a:solidFill>
            </a:endParaRPr>
          </a:p>
        </p:txBody>
      </p:sp>
    </p:spTree>
    <p:extLst>
      <p:ext uri="{BB962C8B-B14F-4D97-AF65-F5344CB8AC3E}">
        <p14:creationId xmlns:p14="http://schemas.microsoft.com/office/powerpoint/2010/main" val="1501882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pPr>
                <a:defRPr/>
              </a:pPr>
              <a:t>‹#›</a:t>
            </a:fld>
            <a:endParaRPr lang="en-US">
              <a:solidFill>
                <a:schemeClr val="tx1"/>
              </a:solidFill>
            </a:endParaRPr>
          </a:p>
        </p:txBody>
      </p:sp>
    </p:spTree>
    <p:extLst>
      <p:ext uri="{BB962C8B-B14F-4D97-AF65-F5344CB8AC3E}">
        <p14:creationId xmlns:p14="http://schemas.microsoft.com/office/powerpoint/2010/main" val="110562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88DC-23DB-42C0-9769-08793247A2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42C6D5-8AEF-54BC-2203-40B9F4D6B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C77E8-5177-23D8-3873-17D6055B4D65}"/>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5" name="Footer Placeholder 4">
            <a:extLst>
              <a:ext uri="{FF2B5EF4-FFF2-40B4-BE49-F238E27FC236}">
                <a16:creationId xmlns:a16="http://schemas.microsoft.com/office/drawing/2014/main" id="{F241C9B4-C93C-6C14-5326-054531F401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D23CD3-3574-FBE7-C7F4-DE98C0C842F4}"/>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1446150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pPr>
                <a:defRPr/>
              </a:pPr>
              <a:t>‹#›</a:t>
            </a:fld>
            <a:endParaRPr lang="en-US">
              <a:solidFill>
                <a:schemeClr val="tx1"/>
              </a:solidFill>
            </a:endParaRPr>
          </a:p>
        </p:txBody>
      </p:sp>
    </p:spTree>
    <p:extLst>
      <p:ext uri="{BB962C8B-B14F-4D97-AF65-F5344CB8AC3E}">
        <p14:creationId xmlns:p14="http://schemas.microsoft.com/office/powerpoint/2010/main" val="2270357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pPr>
                <a:defRPr/>
              </a:pPr>
              <a:t>‹#›</a:t>
            </a:fld>
            <a:endParaRPr lang="en-US">
              <a:solidFill>
                <a:schemeClr val="tx1"/>
              </a:solidFill>
            </a:endParaRPr>
          </a:p>
        </p:txBody>
      </p:sp>
    </p:spTree>
    <p:extLst>
      <p:ext uri="{BB962C8B-B14F-4D97-AF65-F5344CB8AC3E}">
        <p14:creationId xmlns:p14="http://schemas.microsoft.com/office/powerpoint/2010/main" val="65516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1143000"/>
            <a:ext cx="2616201"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143000"/>
            <a:ext cx="7645401"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pPr>
                <a:defRPr/>
              </a:pPr>
              <a:t>‹#›</a:t>
            </a:fld>
            <a:endParaRPr lang="en-US">
              <a:solidFill>
                <a:schemeClr val="tx1"/>
              </a:solidFill>
            </a:endParaRPr>
          </a:p>
        </p:txBody>
      </p:sp>
    </p:spTree>
    <p:extLst>
      <p:ext uri="{BB962C8B-B14F-4D97-AF65-F5344CB8AC3E}">
        <p14:creationId xmlns:p14="http://schemas.microsoft.com/office/powerpoint/2010/main" val="1647819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10464800" cy="1143000"/>
          </a:xfrm>
        </p:spPr>
        <p:txBody>
          <a:bodyPr/>
          <a:lstStyle/>
          <a:p>
            <a:r>
              <a:rPr lang="en-US"/>
              <a:t>Click to edit Master title style</a:t>
            </a:r>
          </a:p>
        </p:txBody>
      </p:sp>
      <p:sp>
        <p:nvSpPr>
          <p:cNvPr id="3" name="Text Placeholder 2"/>
          <p:cNvSpPr>
            <a:spLocks noGrp="1"/>
          </p:cNvSpPr>
          <p:nvPr>
            <p:ph type="body" sz="half" idx="1"/>
          </p:nvPr>
        </p:nvSpPr>
        <p:spPr>
          <a:xfrm>
            <a:off x="914401" y="2438400"/>
            <a:ext cx="513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1" y="2438400"/>
            <a:ext cx="513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pPr>
                <a:defRPr/>
              </a:pPr>
              <a:t>‹#›</a:t>
            </a:fld>
            <a:endParaRPr lang="en-US">
              <a:solidFill>
                <a:schemeClr val="tx1"/>
              </a:solidFill>
            </a:endParaRPr>
          </a:p>
        </p:txBody>
      </p:sp>
    </p:spTree>
    <p:extLst>
      <p:ext uri="{BB962C8B-B14F-4D97-AF65-F5344CB8AC3E}">
        <p14:creationId xmlns:p14="http://schemas.microsoft.com/office/powerpoint/2010/main" val="16606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B16C-9A60-4486-22A5-121D9BAF7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F4553C-7DDD-4085-FFA3-541B314AF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509BA-75A8-F461-5D20-B9233CEEC785}"/>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5" name="Footer Placeholder 4">
            <a:extLst>
              <a:ext uri="{FF2B5EF4-FFF2-40B4-BE49-F238E27FC236}">
                <a16:creationId xmlns:a16="http://schemas.microsoft.com/office/drawing/2014/main" id="{317D8F80-3E18-C885-E743-0D2ADF36D0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8AD870-CEAD-3A32-47BB-4A6F369F8D52}"/>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276861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0D81-0D2B-71C1-C09C-35D08E4560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78D190-F4ED-4648-E155-5535891294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5D07D9-AFE9-4083-E8C5-4475A31E4D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9A1F11-D4A1-98D5-31F6-3E9EB5B39077}"/>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6" name="Footer Placeholder 5">
            <a:extLst>
              <a:ext uri="{FF2B5EF4-FFF2-40B4-BE49-F238E27FC236}">
                <a16:creationId xmlns:a16="http://schemas.microsoft.com/office/drawing/2014/main" id="{6B996199-1797-CFF9-62D3-C24FE581FF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50D023-AB8F-FCEB-F419-49783B3803EE}"/>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319454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2CD3-32E7-6556-03BF-1512B08D08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F54127-B609-F0A7-A38B-0A81BCC23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5CE6A-5ACE-34AE-BCEC-1BF73822A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A0AC16-6158-FEBA-573E-442713688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4B5281-A4D8-11D3-2539-2C420F4378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9F9F0F-5EE4-E1C8-9493-5C382EC22FC4}"/>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8" name="Footer Placeholder 7">
            <a:extLst>
              <a:ext uri="{FF2B5EF4-FFF2-40B4-BE49-F238E27FC236}">
                <a16:creationId xmlns:a16="http://schemas.microsoft.com/office/drawing/2014/main" id="{580C67E9-4585-0087-C7AC-070F6EED78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CA8EA2-9FDB-E8BA-2C17-B12F98557B98}"/>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149914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EFC9-C816-6260-70F8-9FF739E89A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AFD852-CD32-DE2C-64B2-250E61E08C35}"/>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4" name="Footer Placeholder 3">
            <a:extLst>
              <a:ext uri="{FF2B5EF4-FFF2-40B4-BE49-F238E27FC236}">
                <a16:creationId xmlns:a16="http://schemas.microsoft.com/office/drawing/2014/main" id="{C0A6E94F-FCE9-62CC-8B5A-F47330F59D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4E8B9A-F428-2A2F-98F0-4398851C205F}"/>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421980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7D284-CB3A-C7B8-2E79-E30264785F54}"/>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3" name="Footer Placeholder 2">
            <a:extLst>
              <a:ext uri="{FF2B5EF4-FFF2-40B4-BE49-F238E27FC236}">
                <a16:creationId xmlns:a16="http://schemas.microsoft.com/office/drawing/2014/main" id="{1BD2E6DF-A656-EF2D-EC6F-E5A8EC3697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72B5E6-1421-9041-23B9-10A93EFC7E04}"/>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223394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26EE-AE89-CD6F-3EA1-563CE6CFB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1095E6-5B47-0630-AB1F-731DF1299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BB55FC-4176-3CD4-7552-7A788EE8A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D14BC-3FB0-05B5-F7B0-718F5F615610}"/>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6" name="Footer Placeholder 5">
            <a:extLst>
              <a:ext uri="{FF2B5EF4-FFF2-40B4-BE49-F238E27FC236}">
                <a16:creationId xmlns:a16="http://schemas.microsoft.com/office/drawing/2014/main" id="{23FBA499-AB6D-9667-1C4C-78E4D064B5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6EEBEC-C0D6-E28D-74EB-F2159FC7DD7B}"/>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194910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C75C-11F3-5079-2427-FE9546257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CFA8F3-8BD6-2167-D7AA-8FC128F07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03A700-ED5A-3372-5B14-D358EBDE8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8AC2A-A6FD-4EB5-8724-B17870143AE2}"/>
              </a:ext>
            </a:extLst>
          </p:cNvPr>
          <p:cNvSpPr>
            <a:spLocks noGrp="1"/>
          </p:cNvSpPr>
          <p:nvPr>
            <p:ph type="dt" sz="half" idx="10"/>
          </p:nvPr>
        </p:nvSpPr>
        <p:spPr/>
        <p:txBody>
          <a:bodyPr/>
          <a:lstStyle/>
          <a:p>
            <a:fld id="{E86353AD-9641-40B7-A891-9F21F6E27AFC}" type="datetimeFigureOut">
              <a:rPr lang="en-GB" smtClean="0"/>
              <a:t>14/09/2023</a:t>
            </a:fld>
            <a:endParaRPr lang="en-GB"/>
          </a:p>
        </p:txBody>
      </p:sp>
      <p:sp>
        <p:nvSpPr>
          <p:cNvPr id="6" name="Footer Placeholder 5">
            <a:extLst>
              <a:ext uri="{FF2B5EF4-FFF2-40B4-BE49-F238E27FC236}">
                <a16:creationId xmlns:a16="http://schemas.microsoft.com/office/drawing/2014/main" id="{109E756F-760B-BF28-0657-FF88725F3A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489CDD-20B5-0C19-72D7-20148B3ECE94}"/>
              </a:ext>
            </a:extLst>
          </p:cNvPr>
          <p:cNvSpPr>
            <a:spLocks noGrp="1"/>
          </p:cNvSpPr>
          <p:nvPr>
            <p:ph type="sldNum" sz="quarter" idx="12"/>
          </p:nvPr>
        </p:nvSpPr>
        <p:spPr/>
        <p:txBody>
          <a:bodyPr/>
          <a:lstStyle/>
          <a:p>
            <a:fld id="{7D3758B5-3D14-49E7-808F-81CD587DEB53}" type="slidenum">
              <a:rPr lang="en-GB" smtClean="0"/>
              <a:t>‹#›</a:t>
            </a:fld>
            <a:endParaRPr lang="en-GB"/>
          </a:p>
        </p:txBody>
      </p:sp>
    </p:spTree>
    <p:extLst>
      <p:ext uri="{BB962C8B-B14F-4D97-AF65-F5344CB8AC3E}">
        <p14:creationId xmlns:p14="http://schemas.microsoft.com/office/powerpoint/2010/main" val="240804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A9596-F621-0A61-7FC3-3BFFCC345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725637-5A69-A64F-1354-9F00AB6E41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109AA4-9CC8-BC60-C19D-3837AA38E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353AD-9641-40B7-A891-9F21F6E27AFC}" type="datetimeFigureOut">
              <a:rPr lang="en-GB" smtClean="0"/>
              <a:t>14/09/2023</a:t>
            </a:fld>
            <a:endParaRPr lang="en-GB"/>
          </a:p>
        </p:txBody>
      </p:sp>
      <p:sp>
        <p:nvSpPr>
          <p:cNvPr id="5" name="Footer Placeholder 4">
            <a:extLst>
              <a:ext uri="{FF2B5EF4-FFF2-40B4-BE49-F238E27FC236}">
                <a16:creationId xmlns:a16="http://schemas.microsoft.com/office/drawing/2014/main" id="{A438246B-8CA7-07AE-1664-AFDD6959B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CB06DB-5F30-4F0D-47C7-361BB1CCA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758B5-3D14-49E7-808F-81CD587DEB53}" type="slidenum">
              <a:rPr lang="en-GB" smtClean="0"/>
              <a:t>‹#›</a:t>
            </a:fld>
            <a:endParaRPr lang="en-GB"/>
          </a:p>
        </p:txBody>
      </p:sp>
    </p:spTree>
    <p:extLst>
      <p:ext uri="{BB962C8B-B14F-4D97-AF65-F5344CB8AC3E}">
        <p14:creationId xmlns:p14="http://schemas.microsoft.com/office/powerpoint/2010/main" val="1783076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914400" y="1143000"/>
            <a:ext cx="1046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438400"/>
            <a:ext cx="10464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Text Box 9"/>
          <p:cNvSpPr txBox="1">
            <a:spLocks noChangeArrowheads="1"/>
          </p:cNvSpPr>
          <p:nvPr/>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2400">
              <a:ea typeface="ＭＳ Ｐゴシック" charset="0"/>
            </a:endParaRPr>
          </a:p>
        </p:txBody>
      </p:sp>
      <p:sp>
        <p:nvSpPr>
          <p:cNvPr id="1054" name="Rectangle 30"/>
          <p:cNvSpPr>
            <a:spLocks noGrp="1" noChangeArrowheads="1"/>
          </p:cNvSpPr>
          <p:nvPr>
            <p:ph type="sldNum" sz="quarter" idx="4"/>
          </p:nvPr>
        </p:nvSpPr>
        <p:spPr bwMode="auto">
          <a:xfrm>
            <a:off x="914400" y="64008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a:defRPr/>
            </a:pPr>
            <a:fld id="{0971A862-7189-470E-99D7-3A123C7E2800}" type="slidenum">
              <a:rPr lang="en-US"/>
              <a:pPr>
                <a:defRPr/>
              </a:pPr>
              <a:t>‹#›</a:t>
            </a:fld>
            <a:endParaRPr lang="en-US">
              <a:solidFill>
                <a:schemeClr val="tx1"/>
              </a:solidFill>
            </a:endParaRPr>
          </a:p>
        </p:txBody>
      </p:sp>
    </p:spTree>
    <p:extLst>
      <p:ext uri="{BB962C8B-B14F-4D97-AF65-F5344CB8AC3E}">
        <p14:creationId xmlns:p14="http://schemas.microsoft.com/office/powerpoint/2010/main" val="2848786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rectangle&#10;&#10;Description automatically generated">
            <a:extLst>
              <a:ext uri="{FF2B5EF4-FFF2-40B4-BE49-F238E27FC236}">
                <a16:creationId xmlns:a16="http://schemas.microsoft.com/office/drawing/2014/main" id="{42D3C58D-82F8-736D-15D0-BDC5FA481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92B6B7-4913-0314-E4E6-D10B4BF08D50}"/>
              </a:ext>
            </a:extLst>
          </p:cNvPr>
          <p:cNvSpPr>
            <a:spLocks noGrp="1"/>
          </p:cNvSpPr>
          <p:nvPr>
            <p:ph type="ctrTitle"/>
          </p:nvPr>
        </p:nvSpPr>
        <p:spPr/>
        <p:txBody>
          <a:bodyPr>
            <a:normAutofit fontScale="90000"/>
          </a:bodyPr>
          <a:lstStyle/>
          <a:p>
            <a:r>
              <a:rPr lang="en-GB" b="1" dirty="0">
                <a:solidFill>
                  <a:srgbClr val="000099"/>
                </a:solidFill>
                <a:latin typeface="NeoSans" panose="02000506020000090004" pitchFamily="50" charset="0"/>
              </a:rPr>
              <a:t>BSIP </a:t>
            </a:r>
            <a:r>
              <a:rPr lang="en-GB" b="1" dirty="0">
                <a:solidFill>
                  <a:srgbClr val="000099"/>
                </a:solidFill>
                <a:latin typeface="Verdana Pro Black" panose="020F0502020204030204" pitchFamily="34" charset="0"/>
              </a:rPr>
              <a:t>+</a:t>
            </a:r>
            <a:r>
              <a:rPr lang="en-GB" b="1" dirty="0">
                <a:solidFill>
                  <a:srgbClr val="000099"/>
                </a:solidFill>
                <a:latin typeface="NeoSans" panose="02000506020000090004" pitchFamily="50" charset="0"/>
              </a:rPr>
              <a:t>+ </a:t>
            </a:r>
            <a:br>
              <a:rPr lang="en-GB" b="1" dirty="0">
                <a:solidFill>
                  <a:srgbClr val="000099"/>
                </a:solidFill>
                <a:latin typeface="NeoSans" panose="02000506020000090004" pitchFamily="50" charset="0"/>
              </a:rPr>
            </a:br>
            <a:r>
              <a:rPr lang="en-GB" b="1" dirty="0">
                <a:solidFill>
                  <a:srgbClr val="000099"/>
                </a:solidFill>
                <a:latin typeface="NeoSans" panose="02000506020000090004" pitchFamily="50" charset="0"/>
              </a:rPr>
              <a:t>Guidance, and a Proposed Strategy for Allocation</a:t>
            </a:r>
          </a:p>
        </p:txBody>
      </p:sp>
      <p:sp>
        <p:nvSpPr>
          <p:cNvPr id="3" name="Subtitle 2">
            <a:extLst>
              <a:ext uri="{FF2B5EF4-FFF2-40B4-BE49-F238E27FC236}">
                <a16:creationId xmlns:a16="http://schemas.microsoft.com/office/drawing/2014/main" id="{8172FE20-8B8E-D077-95DD-1083A6CFF0CC}"/>
              </a:ext>
            </a:extLst>
          </p:cNvPr>
          <p:cNvSpPr>
            <a:spLocks noGrp="1"/>
          </p:cNvSpPr>
          <p:nvPr>
            <p:ph type="subTitle" idx="1"/>
          </p:nvPr>
        </p:nvSpPr>
        <p:spPr>
          <a:xfrm>
            <a:off x="1524000" y="4815202"/>
            <a:ext cx="9144000" cy="1655762"/>
          </a:xfrm>
        </p:spPr>
        <p:txBody>
          <a:bodyPr/>
          <a:lstStyle/>
          <a:p>
            <a:pPr algn="r"/>
            <a:r>
              <a:rPr lang="en-GB" dirty="0">
                <a:latin typeface="NeoSans" panose="02000506020000090004" pitchFamily="50" charset="0"/>
              </a:rPr>
              <a:t>Timothy Stephenson</a:t>
            </a:r>
          </a:p>
          <a:p>
            <a:pPr algn="r"/>
            <a:r>
              <a:rPr lang="en-GB" dirty="0">
                <a:latin typeface="NeoSans" panose="02000506020000090004" pitchFamily="50" charset="0"/>
              </a:rPr>
              <a:t>Graeme Mateer</a:t>
            </a:r>
          </a:p>
          <a:p>
            <a:pPr algn="r"/>
            <a:r>
              <a:rPr lang="en-GB" b="1" dirty="0">
                <a:latin typeface="NeoSans" panose="02000506020000090004" pitchFamily="50" charset="0"/>
              </a:rPr>
              <a:t>September 2023</a:t>
            </a:r>
          </a:p>
        </p:txBody>
      </p:sp>
    </p:spTree>
    <p:extLst>
      <p:ext uri="{BB962C8B-B14F-4D97-AF65-F5344CB8AC3E}">
        <p14:creationId xmlns:p14="http://schemas.microsoft.com/office/powerpoint/2010/main" val="406992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ectangle with a white background&#10;&#10;Description automatically generated">
            <a:extLst>
              <a:ext uri="{FF2B5EF4-FFF2-40B4-BE49-F238E27FC236}">
                <a16:creationId xmlns:a16="http://schemas.microsoft.com/office/drawing/2014/main" id="{4CBADC63-41BE-8C38-6C9C-A0A7A057D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3" name="Content Placeholder 2">
            <a:extLst>
              <a:ext uri="{FF2B5EF4-FFF2-40B4-BE49-F238E27FC236}">
                <a16:creationId xmlns:a16="http://schemas.microsoft.com/office/drawing/2014/main" id="{ED170E6F-BF44-9B61-AB1E-AE76F10D2AE2}"/>
              </a:ext>
            </a:extLst>
          </p:cNvPr>
          <p:cNvSpPr>
            <a:spLocks noGrp="1"/>
          </p:cNvSpPr>
          <p:nvPr>
            <p:ph idx="1"/>
          </p:nvPr>
        </p:nvSpPr>
        <p:spPr>
          <a:xfrm>
            <a:off x="838200" y="1310230"/>
            <a:ext cx="10515600" cy="610032"/>
          </a:xfrm>
        </p:spPr>
        <p:txBody>
          <a:bodyPr>
            <a:normAutofit/>
          </a:bodyPr>
          <a:lstStyle/>
          <a:p>
            <a:pPr marL="0" indent="0">
              <a:lnSpc>
                <a:spcPct val="100000"/>
              </a:lnSpc>
              <a:buNone/>
            </a:pPr>
            <a:r>
              <a:rPr lang="en-GB" sz="1500" b="1" dirty="0">
                <a:latin typeface="Arial" panose="020B0604020202020204" pitchFamily="34" charset="0"/>
                <a:cs typeface="Arial" panose="020B0604020202020204" pitchFamily="34" charset="0"/>
              </a:rPr>
              <a:t>To combine ‘direct access to a service and bus stop’ with access to a service hub.</a:t>
            </a:r>
            <a:endParaRPr lang="en-GB" sz="1500" dirty="0">
              <a:latin typeface="Arial" panose="020B0604020202020204" pitchFamily="34" charset="0"/>
              <a:cs typeface="Arial" panose="020B0604020202020204" pitchFamily="34" charset="0"/>
            </a:endParaRPr>
          </a:p>
          <a:p>
            <a:pPr marL="0" indent="0">
              <a:buNone/>
            </a:pPr>
            <a:endParaRPr lang="en-GB" sz="15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1235209-A9C8-D808-9310-A8DB3FAE928F}"/>
              </a:ext>
            </a:extLst>
          </p:cNvPr>
          <p:cNvPicPr>
            <a:picLocks noChangeAspect="1"/>
          </p:cNvPicPr>
          <p:nvPr/>
        </p:nvPicPr>
        <p:blipFill>
          <a:blip r:embed="rId3"/>
          <a:stretch>
            <a:fillRect/>
          </a:stretch>
        </p:blipFill>
        <p:spPr>
          <a:xfrm>
            <a:off x="417003" y="2401456"/>
            <a:ext cx="3560702" cy="2669309"/>
          </a:xfrm>
          <a:prstGeom prst="rect">
            <a:avLst/>
          </a:prstGeom>
        </p:spPr>
      </p:pic>
      <p:pic>
        <p:nvPicPr>
          <p:cNvPr id="11" name="Picture 10">
            <a:extLst>
              <a:ext uri="{FF2B5EF4-FFF2-40B4-BE49-F238E27FC236}">
                <a16:creationId xmlns:a16="http://schemas.microsoft.com/office/drawing/2014/main" id="{95C4B0C5-7003-B5EE-1695-B25B837B902C}"/>
              </a:ext>
            </a:extLst>
          </p:cNvPr>
          <p:cNvPicPr>
            <a:picLocks noChangeAspect="1"/>
          </p:cNvPicPr>
          <p:nvPr/>
        </p:nvPicPr>
        <p:blipFill>
          <a:blip r:embed="rId4"/>
          <a:stretch>
            <a:fillRect/>
          </a:stretch>
        </p:blipFill>
        <p:spPr>
          <a:xfrm>
            <a:off x="4260865" y="2401455"/>
            <a:ext cx="3585346" cy="2669310"/>
          </a:xfrm>
          <a:prstGeom prst="rect">
            <a:avLst/>
          </a:prstGeom>
        </p:spPr>
      </p:pic>
      <p:pic>
        <p:nvPicPr>
          <p:cNvPr id="15" name="Picture 14">
            <a:extLst>
              <a:ext uri="{FF2B5EF4-FFF2-40B4-BE49-F238E27FC236}">
                <a16:creationId xmlns:a16="http://schemas.microsoft.com/office/drawing/2014/main" id="{84B039CD-C01E-96B3-0263-DF89CFACFF86}"/>
              </a:ext>
            </a:extLst>
          </p:cNvPr>
          <p:cNvPicPr>
            <a:picLocks noChangeAspect="1"/>
          </p:cNvPicPr>
          <p:nvPr/>
        </p:nvPicPr>
        <p:blipFill>
          <a:blip r:embed="rId5"/>
          <a:stretch>
            <a:fillRect/>
          </a:stretch>
        </p:blipFill>
        <p:spPr>
          <a:xfrm>
            <a:off x="8192893" y="2401455"/>
            <a:ext cx="3582104" cy="2669309"/>
          </a:xfrm>
          <a:prstGeom prst="rect">
            <a:avLst/>
          </a:prstGeom>
        </p:spPr>
      </p:pic>
      <p:sp>
        <p:nvSpPr>
          <p:cNvPr id="16" name="TextBox 15">
            <a:extLst>
              <a:ext uri="{FF2B5EF4-FFF2-40B4-BE49-F238E27FC236}">
                <a16:creationId xmlns:a16="http://schemas.microsoft.com/office/drawing/2014/main" id="{CD54CDEC-256C-F025-271B-7914B2754874}"/>
              </a:ext>
            </a:extLst>
          </p:cNvPr>
          <p:cNvSpPr txBox="1"/>
          <p:nvPr/>
        </p:nvSpPr>
        <p:spPr>
          <a:xfrm>
            <a:off x="3886689" y="3244130"/>
            <a:ext cx="465192" cy="769441"/>
          </a:xfrm>
          <a:prstGeom prst="rect">
            <a:avLst/>
          </a:prstGeom>
          <a:noFill/>
        </p:spPr>
        <p:txBody>
          <a:bodyPr wrap="none" rtlCol="0">
            <a:spAutoFit/>
          </a:bodyPr>
          <a:lstStyle/>
          <a:p>
            <a:r>
              <a:rPr lang="en-GB" sz="4400" dirty="0"/>
              <a:t>+</a:t>
            </a:r>
          </a:p>
        </p:txBody>
      </p:sp>
      <p:sp>
        <p:nvSpPr>
          <p:cNvPr id="17" name="TextBox 16">
            <a:extLst>
              <a:ext uri="{FF2B5EF4-FFF2-40B4-BE49-F238E27FC236}">
                <a16:creationId xmlns:a16="http://schemas.microsoft.com/office/drawing/2014/main" id="{12D159F8-8845-EC33-5D40-E9FBC2AA7489}"/>
              </a:ext>
            </a:extLst>
          </p:cNvPr>
          <p:cNvSpPr txBox="1"/>
          <p:nvPr/>
        </p:nvSpPr>
        <p:spPr>
          <a:xfrm>
            <a:off x="7786956" y="3244129"/>
            <a:ext cx="465192" cy="769441"/>
          </a:xfrm>
          <a:prstGeom prst="rect">
            <a:avLst/>
          </a:prstGeom>
          <a:noFill/>
        </p:spPr>
        <p:txBody>
          <a:bodyPr wrap="none" rtlCol="0">
            <a:spAutoFit/>
          </a:bodyPr>
          <a:lstStyle/>
          <a:p>
            <a:r>
              <a:rPr lang="en-GB" sz="4400" dirty="0"/>
              <a:t>=</a:t>
            </a:r>
          </a:p>
        </p:txBody>
      </p:sp>
      <p:sp>
        <p:nvSpPr>
          <p:cNvPr id="18" name="Content Placeholder 2">
            <a:extLst>
              <a:ext uri="{FF2B5EF4-FFF2-40B4-BE49-F238E27FC236}">
                <a16:creationId xmlns:a16="http://schemas.microsoft.com/office/drawing/2014/main" id="{D76B6388-69CD-5A5B-A98D-B8E0FED057B2}"/>
              </a:ext>
            </a:extLst>
          </p:cNvPr>
          <p:cNvSpPr txBox="1">
            <a:spLocks/>
          </p:cNvSpPr>
          <p:nvPr/>
        </p:nvSpPr>
        <p:spPr>
          <a:xfrm>
            <a:off x="838200" y="5547769"/>
            <a:ext cx="10515600" cy="941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500" b="1" dirty="0">
                <a:latin typeface="Arial" panose="020B0604020202020204" pitchFamily="34" charset="0"/>
                <a:cs typeface="Arial" panose="020B0604020202020204" pitchFamily="34" charset="0"/>
              </a:rPr>
              <a:t>Producing statistics on the difference (phase3 – phase2).  </a:t>
            </a:r>
          </a:p>
          <a:p>
            <a:pPr marL="0" indent="0">
              <a:lnSpc>
                <a:spcPct val="100000"/>
              </a:lnSpc>
              <a:buFont typeface="Arial" panose="020B0604020202020204" pitchFamily="34" charset="0"/>
              <a:buNone/>
            </a:pPr>
            <a:r>
              <a:rPr lang="en-GB" sz="1500" b="1" dirty="0">
                <a:latin typeface="Arial" panose="020B0604020202020204" pitchFamily="34" charset="0"/>
                <a:cs typeface="Arial" panose="020B0604020202020204" pitchFamily="34" charset="0"/>
              </a:rPr>
              <a:t>(those households that needed a service hub for the services selected).</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2" name="Rectangle 2">
            <a:extLst>
              <a:ext uri="{FF2B5EF4-FFF2-40B4-BE49-F238E27FC236}">
                <a16:creationId xmlns:a16="http://schemas.microsoft.com/office/drawing/2014/main" id="{8BEA0A59-17C7-4FBE-D055-1B8CD61694E9}"/>
              </a:ext>
            </a:extLst>
          </p:cNvPr>
          <p:cNvSpPr>
            <a:spLocks noChangeArrowheads="1"/>
          </p:cNvSpPr>
          <p:nvPr/>
        </p:nvSpPr>
        <p:spPr bwMode="auto">
          <a:xfrm>
            <a:off x="838200" y="794835"/>
            <a:ext cx="10318749"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200" b="1" dirty="0">
                <a:solidFill>
                  <a:srgbClr val="000099"/>
                </a:solidFill>
                <a:latin typeface="NeoSans" panose="02000506020000090004" pitchFamily="50" charset="0"/>
                <a:ea typeface="MS PGothic" pitchFamily="34" charset="-128"/>
                <a:cs typeface="+mn-cs"/>
              </a:rPr>
              <a:t>Phase 3</a:t>
            </a:r>
          </a:p>
        </p:txBody>
      </p:sp>
    </p:spTree>
    <p:extLst>
      <p:ext uri="{BB962C8B-B14F-4D97-AF65-F5344CB8AC3E}">
        <p14:creationId xmlns:p14="http://schemas.microsoft.com/office/powerpoint/2010/main" val="203869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rectangle with a white background&#10;&#10;Description automatically generated">
            <a:extLst>
              <a:ext uri="{FF2B5EF4-FFF2-40B4-BE49-F238E27FC236}">
                <a16:creationId xmlns:a16="http://schemas.microsoft.com/office/drawing/2014/main" id="{411EED2A-7923-B29C-347F-237AB581C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3" name="Content Placeholder 2">
            <a:extLst>
              <a:ext uri="{FF2B5EF4-FFF2-40B4-BE49-F238E27FC236}">
                <a16:creationId xmlns:a16="http://schemas.microsoft.com/office/drawing/2014/main" id="{3906DDA2-3100-31D8-04B2-6B6BA94F10D5}"/>
              </a:ext>
            </a:extLst>
          </p:cNvPr>
          <p:cNvSpPr>
            <a:spLocks noGrp="1"/>
          </p:cNvSpPr>
          <p:nvPr>
            <p:ph idx="1"/>
          </p:nvPr>
        </p:nvSpPr>
        <p:spPr/>
        <p:txBody>
          <a:bodyPr>
            <a:noAutofit/>
          </a:bodyPr>
          <a:lstStyle/>
          <a:p>
            <a:pPr>
              <a:lnSpc>
                <a:spcPct val="100000"/>
              </a:lnSpc>
            </a:pPr>
            <a:r>
              <a:rPr lang="en-GB" sz="1600" b="1" dirty="0">
                <a:latin typeface="Arial" panose="020B0604020202020204" pitchFamily="34" charset="0"/>
                <a:cs typeface="Arial" panose="020B0604020202020204" pitchFamily="34" charset="0"/>
              </a:rPr>
              <a:t>The proposed strategy is to identify areas of transport desert</a:t>
            </a:r>
          </a:p>
          <a:p>
            <a:pPr>
              <a:lnSpc>
                <a:spcPct val="100000"/>
              </a:lnSpc>
            </a:pPr>
            <a:r>
              <a:rPr lang="en-GB" sz="1600" b="1" dirty="0">
                <a:latin typeface="Arial" panose="020B0604020202020204" pitchFamily="34" charset="0"/>
                <a:cs typeface="Arial" panose="020B0604020202020204" pitchFamily="34" charset="0"/>
              </a:rPr>
              <a:t>Then identify the potential sites for travel link sites </a:t>
            </a:r>
          </a:p>
          <a:p>
            <a:pPr lvl="1">
              <a:lnSpc>
                <a:spcPct val="100000"/>
              </a:lnSpc>
            </a:pPr>
            <a:r>
              <a:rPr lang="en-GB" sz="1600" dirty="0">
                <a:latin typeface="Arial" panose="020B0604020202020204" pitchFamily="34" charset="0"/>
                <a:cs typeface="Arial" panose="020B0604020202020204" pitchFamily="34" charset="0"/>
              </a:rPr>
              <a:t>Village halls, central points, car parks etc</a:t>
            </a:r>
          </a:p>
          <a:p>
            <a:pPr>
              <a:lnSpc>
                <a:spcPct val="100000"/>
              </a:lnSpc>
            </a:pPr>
            <a:r>
              <a:rPr lang="en-GB" sz="1600" b="1" dirty="0">
                <a:latin typeface="Arial" panose="020B0604020202020204" pitchFamily="34" charset="0"/>
                <a:cs typeface="Arial" panose="020B0604020202020204" pitchFamily="34" charset="0"/>
              </a:rPr>
              <a:t>Link to the existing bus network via Travel Hubs using various local transport options</a:t>
            </a:r>
          </a:p>
          <a:p>
            <a:pPr lvl="1">
              <a:lnSpc>
                <a:spcPct val="100000"/>
              </a:lnSpc>
            </a:pPr>
            <a:r>
              <a:rPr lang="en-GB" sz="1600" dirty="0">
                <a:latin typeface="Arial" panose="020B0604020202020204" pitchFamily="34" charset="0"/>
                <a:cs typeface="Arial" panose="020B0604020202020204" pitchFamily="34" charset="0"/>
              </a:rPr>
              <a:t>Social car schemes</a:t>
            </a:r>
          </a:p>
          <a:p>
            <a:pPr lvl="1">
              <a:lnSpc>
                <a:spcPct val="100000"/>
              </a:lnSpc>
            </a:pPr>
            <a:r>
              <a:rPr lang="en-GB" sz="1600" dirty="0">
                <a:latin typeface="Arial" panose="020B0604020202020204" pitchFamily="34" charset="0"/>
                <a:cs typeface="Arial" panose="020B0604020202020204" pitchFamily="34" charset="0"/>
              </a:rPr>
              <a:t>Taxi bus</a:t>
            </a:r>
          </a:p>
          <a:p>
            <a:pPr lvl="1">
              <a:lnSpc>
                <a:spcPct val="100000"/>
              </a:lnSpc>
            </a:pPr>
            <a:r>
              <a:rPr lang="en-GB" sz="1600" dirty="0">
                <a:latin typeface="Arial" panose="020B0604020202020204" pitchFamily="34" charset="0"/>
                <a:cs typeface="Arial" panose="020B0604020202020204" pitchFamily="34" charset="0"/>
              </a:rPr>
              <a:t>DRT (demand responsive transport)</a:t>
            </a:r>
          </a:p>
          <a:p>
            <a:pPr>
              <a:lnSpc>
                <a:spcPct val="100000"/>
              </a:lnSpc>
            </a:pPr>
            <a:r>
              <a:rPr lang="en-GB" sz="1600" b="1" dirty="0">
                <a:latin typeface="Arial" panose="020B0604020202020204" pitchFamily="34" charset="0"/>
                <a:cs typeface="Arial" panose="020B0604020202020204" pitchFamily="34" charset="0"/>
              </a:rPr>
              <a:t>How will it work?</a:t>
            </a:r>
          </a:p>
          <a:p>
            <a:pPr lvl="1">
              <a:lnSpc>
                <a:spcPct val="100000"/>
              </a:lnSpc>
            </a:pPr>
            <a:r>
              <a:rPr lang="en-GB" sz="1600" dirty="0">
                <a:latin typeface="Arial" panose="020B0604020202020204" pitchFamily="34" charset="0"/>
                <a:cs typeface="Arial" panose="020B0604020202020204" pitchFamily="34" charset="0"/>
              </a:rPr>
              <a:t>Communities will lead on what/how/when and promotion</a:t>
            </a:r>
          </a:p>
          <a:p>
            <a:pPr lvl="1">
              <a:lnSpc>
                <a:spcPct val="100000"/>
              </a:lnSpc>
            </a:pPr>
            <a:r>
              <a:rPr lang="en-GB" sz="1600" dirty="0">
                <a:latin typeface="Arial" panose="020B0604020202020204" pitchFamily="34" charset="0"/>
                <a:cs typeface="Arial" panose="020B0604020202020204" pitchFamily="34" charset="0"/>
              </a:rPr>
              <a:t>The Council provides the funding and the expertise</a:t>
            </a:r>
          </a:p>
          <a:p>
            <a:pPr lvl="1">
              <a:lnSpc>
                <a:spcPct val="100000"/>
              </a:lnSpc>
            </a:pPr>
            <a:r>
              <a:rPr lang="en-GB" sz="1600" dirty="0">
                <a:latin typeface="Arial" panose="020B0604020202020204" pitchFamily="34" charset="0"/>
                <a:cs typeface="Arial" panose="020B0604020202020204" pitchFamily="34" charset="0"/>
              </a:rPr>
              <a:t>All schemes will be evaluated so data will be important</a:t>
            </a:r>
          </a:p>
        </p:txBody>
      </p:sp>
      <p:sp>
        <p:nvSpPr>
          <p:cNvPr id="8" name="Rectangle 2">
            <a:extLst>
              <a:ext uri="{FF2B5EF4-FFF2-40B4-BE49-F238E27FC236}">
                <a16:creationId xmlns:a16="http://schemas.microsoft.com/office/drawing/2014/main" id="{BB2B47D9-D22D-1DD7-7668-529823FD09B1}"/>
              </a:ext>
            </a:extLst>
          </p:cNvPr>
          <p:cNvSpPr>
            <a:spLocks noChangeArrowheads="1"/>
          </p:cNvSpPr>
          <p:nvPr/>
        </p:nvSpPr>
        <p:spPr bwMode="auto">
          <a:xfrm>
            <a:off x="838200" y="794835"/>
            <a:ext cx="10318749"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200" b="1" dirty="0">
                <a:solidFill>
                  <a:srgbClr val="000099"/>
                </a:solidFill>
                <a:latin typeface="NeoSans" panose="02000506020000090004" pitchFamily="50" charset="0"/>
                <a:ea typeface="MS PGothic" pitchFamily="34" charset="-128"/>
                <a:cs typeface="+mn-cs"/>
              </a:rPr>
              <a:t>Thermotic Map – How will we use it</a:t>
            </a:r>
          </a:p>
        </p:txBody>
      </p:sp>
    </p:spTree>
    <p:extLst>
      <p:ext uri="{BB962C8B-B14F-4D97-AF65-F5344CB8AC3E}">
        <p14:creationId xmlns:p14="http://schemas.microsoft.com/office/powerpoint/2010/main" val="70382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 with a white background&#10;&#10;Description automatically generated">
            <a:extLst>
              <a:ext uri="{FF2B5EF4-FFF2-40B4-BE49-F238E27FC236}">
                <a16:creationId xmlns:a16="http://schemas.microsoft.com/office/drawing/2014/main" id="{0EE0034F-F5DE-DA4E-402D-48D4D97A4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3" name="Content Placeholder 2">
            <a:extLst>
              <a:ext uri="{FF2B5EF4-FFF2-40B4-BE49-F238E27FC236}">
                <a16:creationId xmlns:a16="http://schemas.microsoft.com/office/drawing/2014/main" id="{840485FD-7D9E-5A53-8D91-E6B4FAF6D189}"/>
              </a:ext>
            </a:extLst>
          </p:cNvPr>
          <p:cNvSpPr>
            <a:spLocks noGrp="1"/>
          </p:cNvSpPr>
          <p:nvPr>
            <p:ph idx="1"/>
          </p:nvPr>
        </p:nvSpPr>
        <p:spPr>
          <a:xfrm>
            <a:off x="838200" y="2341673"/>
            <a:ext cx="10515600" cy="4351338"/>
          </a:xfrm>
        </p:spPr>
        <p:txBody>
          <a:bodyPr>
            <a:normAutofit fontScale="70000" lnSpcReduction="20000"/>
          </a:bodyPr>
          <a:lstStyle/>
          <a:p>
            <a:pPr>
              <a:lnSpc>
                <a:spcPct val="120000"/>
              </a:lnSpc>
            </a:pPr>
            <a:r>
              <a:rPr lang="en-GB" sz="2100" b="1" dirty="0">
                <a:latin typeface="Arial" panose="020B0604020202020204" pitchFamily="34" charset="0"/>
                <a:cs typeface="Arial" panose="020B0604020202020204" pitchFamily="34" charset="0"/>
              </a:rPr>
              <a:t>Not intended to replace Community Transport (already funded annually £1m)</a:t>
            </a:r>
          </a:p>
          <a:p>
            <a:pPr>
              <a:lnSpc>
                <a:spcPct val="120000"/>
              </a:lnSpc>
            </a:pPr>
            <a:r>
              <a:rPr lang="en-GB" sz="2100" b="1" dirty="0">
                <a:latin typeface="Arial" panose="020B0604020202020204" pitchFamily="34" charset="0"/>
                <a:cs typeface="Arial" panose="020B0604020202020204" pitchFamily="34" charset="0"/>
              </a:rPr>
              <a:t>Bus Companies may bid for new/revised timetables, and this may take up a large share of BSIP+</a:t>
            </a:r>
          </a:p>
          <a:p>
            <a:pPr>
              <a:lnSpc>
                <a:spcPct val="120000"/>
              </a:lnSpc>
            </a:pPr>
            <a:r>
              <a:rPr lang="en-GB" sz="2100" b="1" dirty="0">
                <a:latin typeface="Arial" panose="020B0604020202020204" pitchFamily="34" charset="0"/>
                <a:cs typeface="Arial" panose="020B0604020202020204" pitchFamily="34" charset="0"/>
              </a:rPr>
              <a:t>Communities may bid for local transport links/local hubs etc using CT’s or other transport providers </a:t>
            </a:r>
          </a:p>
          <a:p>
            <a:pPr>
              <a:lnSpc>
                <a:spcPct val="120000"/>
              </a:lnSpc>
            </a:pPr>
            <a:r>
              <a:rPr lang="en-GB" sz="2100" b="1" dirty="0">
                <a:latin typeface="Arial" panose="020B0604020202020204" pitchFamily="34" charset="0"/>
                <a:cs typeface="Arial" panose="020B0604020202020204" pitchFamily="34" charset="0"/>
              </a:rPr>
              <a:t>SOAP Scheme On A Page (Example attached)</a:t>
            </a:r>
          </a:p>
          <a:p>
            <a:pPr lvl="1">
              <a:lnSpc>
                <a:spcPct val="120000"/>
              </a:lnSpc>
            </a:pPr>
            <a:r>
              <a:rPr lang="en-GB" sz="2100" dirty="0">
                <a:latin typeface="Arial" panose="020B0604020202020204" pitchFamily="34" charset="0"/>
                <a:cs typeface="Arial" panose="020B0604020202020204" pitchFamily="34" charset="0"/>
              </a:rPr>
              <a:t>Potentially grants of £25k or £50k per SOAP (equates to £500/£1000 per week)</a:t>
            </a:r>
          </a:p>
          <a:p>
            <a:pPr lvl="1">
              <a:lnSpc>
                <a:spcPct val="120000"/>
              </a:lnSpc>
            </a:pPr>
            <a:r>
              <a:rPr lang="en-GB" sz="2100" dirty="0">
                <a:latin typeface="Arial" panose="020B0604020202020204" pitchFamily="34" charset="0"/>
                <a:cs typeface="Arial" panose="020B0604020202020204" pitchFamily="34" charset="0"/>
              </a:rPr>
              <a:t>Elected Members to coordinate and encourage their communities to apply for BSIP+ funding</a:t>
            </a:r>
          </a:p>
          <a:p>
            <a:pPr lvl="1">
              <a:lnSpc>
                <a:spcPct val="120000"/>
              </a:lnSpc>
            </a:pPr>
            <a:r>
              <a:rPr lang="en-GB" sz="2100" dirty="0">
                <a:latin typeface="Arial" panose="020B0604020202020204" pitchFamily="34" charset="0"/>
                <a:cs typeface="Arial" panose="020B0604020202020204" pitchFamily="34" charset="0"/>
              </a:rPr>
              <a:t>Schemes should include an outline of potential timetables, journey frequency and likely passenger numbers. Also, destinations, purpose of travel and how the community can promote using the route (a template will be provided) </a:t>
            </a:r>
          </a:p>
          <a:p>
            <a:pPr>
              <a:lnSpc>
                <a:spcPct val="120000"/>
              </a:lnSpc>
            </a:pPr>
            <a:r>
              <a:rPr lang="en-GB" sz="2100" b="1" dirty="0">
                <a:latin typeface="Arial" panose="020B0604020202020204" pitchFamily="34" charset="0"/>
                <a:cs typeface="Arial" panose="020B0604020202020204" pitchFamily="34" charset="0"/>
              </a:rPr>
              <a:t>Funding assessed and awarded by the EP (or EP sub-group) using a clear and agreed formula</a:t>
            </a:r>
          </a:p>
          <a:p>
            <a:pPr>
              <a:lnSpc>
                <a:spcPct val="120000"/>
              </a:lnSpc>
            </a:pPr>
            <a:r>
              <a:rPr lang="en-GB" sz="2100" b="1" dirty="0">
                <a:latin typeface="Arial" panose="020B0604020202020204" pitchFamily="34" charset="0"/>
                <a:cs typeface="Arial" panose="020B0604020202020204" pitchFamily="34" charset="0"/>
              </a:rPr>
              <a:t>All schemes will be continually assessed so operators and communities need to keep good records/data</a:t>
            </a:r>
          </a:p>
          <a:p>
            <a:pPr>
              <a:lnSpc>
                <a:spcPct val="120000"/>
              </a:lnSpc>
            </a:pPr>
            <a:r>
              <a:rPr lang="en-GB" sz="2100" b="1" dirty="0">
                <a:latin typeface="Arial" panose="020B0604020202020204" pitchFamily="34" charset="0"/>
                <a:cs typeface="Arial" panose="020B0604020202020204" pitchFamily="34" charset="0"/>
              </a:rPr>
              <a:t>Any schemes considered to be “failing” based on the data, will halt and the funding will be re-allocated (“use it or lose it” principle)</a:t>
            </a:r>
          </a:p>
          <a:p>
            <a:endParaRPr lang="en-GB" dirty="0"/>
          </a:p>
        </p:txBody>
      </p:sp>
      <p:sp>
        <p:nvSpPr>
          <p:cNvPr id="6" name="Rectangle 2">
            <a:extLst>
              <a:ext uri="{FF2B5EF4-FFF2-40B4-BE49-F238E27FC236}">
                <a16:creationId xmlns:a16="http://schemas.microsoft.com/office/drawing/2014/main" id="{964D5CAE-DC96-CAC2-1821-99F62E16957B}"/>
              </a:ext>
            </a:extLst>
          </p:cNvPr>
          <p:cNvSpPr>
            <a:spLocks noChangeArrowheads="1"/>
          </p:cNvSpPr>
          <p:nvPr/>
        </p:nvSpPr>
        <p:spPr bwMode="auto">
          <a:xfrm>
            <a:off x="838200" y="794835"/>
            <a:ext cx="10318749"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GB" sz="3200" b="1" dirty="0">
                <a:solidFill>
                  <a:srgbClr val="000099"/>
                </a:solidFill>
                <a:latin typeface="NeoSans" panose="02000506020000090004" pitchFamily="50" charset="0"/>
                <a:ea typeface="MS PGothic" pitchFamily="34" charset="-128"/>
              </a:rPr>
              <a:t>What will the process for accessing BSIP funding look like</a:t>
            </a:r>
            <a:endParaRPr kumimoji="0" lang="en-GB" altLang="en-GB" sz="3200" b="1" i="0" u="none" strike="noStrike" kern="1200" cap="none" spc="0" normalizeH="0" baseline="0" noProof="0" dirty="0">
              <a:ln>
                <a:noFill/>
              </a:ln>
              <a:solidFill>
                <a:srgbClr val="000099"/>
              </a:solidFill>
              <a:effectLst/>
              <a:uLnTx/>
              <a:uFillTx/>
              <a:latin typeface="NeoSans" panose="02000506020000090004" pitchFamily="50" charset="0"/>
              <a:ea typeface="MS PGothic" pitchFamily="34" charset="-128"/>
              <a:cs typeface="+mn-cs"/>
            </a:endParaRPr>
          </a:p>
        </p:txBody>
      </p:sp>
    </p:spTree>
    <p:extLst>
      <p:ext uri="{BB962C8B-B14F-4D97-AF65-F5344CB8AC3E}">
        <p14:creationId xmlns:p14="http://schemas.microsoft.com/office/powerpoint/2010/main" val="160721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le with a white background&#10;&#10;Description automatically generated">
            <a:extLst>
              <a:ext uri="{FF2B5EF4-FFF2-40B4-BE49-F238E27FC236}">
                <a16:creationId xmlns:a16="http://schemas.microsoft.com/office/drawing/2014/main" id="{D78BC57C-EE40-7DD9-62D6-04DFF2F41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17" name="Rectangle 15"/>
          <p:cNvSpPr>
            <a:spLocks noChangeArrowheads="1"/>
          </p:cNvSpPr>
          <p:nvPr/>
        </p:nvSpPr>
        <p:spPr bwMode="auto">
          <a:xfrm>
            <a:off x="596373" y="5844086"/>
            <a:ext cx="10998558" cy="660500"/>
          </a:xfrm>
          <a:prstGeom prst="rect">
            <a:avLst/>
          </a:prstGeom>
          <a:solidFill>
            <a:schemeClr val="bg1">
              <a:lumMod val="85000"/>
            </a:schemeClr>
          </a:solidFill>
          <a:ln>
            <a:noFill/>
          </a:ln>
          <a:effectLst/>
        </p:spPr>
        <p:txBody>
          <a:bodyPr/>
          <a:lstStyle>
            <a:lvl1pPr marL="177800" indent="-177800"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Decision requested:</a:t>
            </a:r>
          </a:p>
          <a:p>
            <a:pPr marL="177800" marR="0" lvl="0" indent="-177800" algn="l" defTabSz="914400" rtl="0" eaLnBrk="1" fontAlgn="base" latinLnBrk="0" hangingPunct="1">
              <a:lnSpc>
                <a:spcPct val="100000"/>
              </a:lnSpc>
              <a:spcBef>
                <a:spcPct val="0"/>
              </a:spcBef>
              <a:spcAft>
                <a:spcPct val="0"/>
              </a:spcAft>
              <a:buClrTx/>
              <a:buSzTx/>
              <a:buFontTx/>
              <a:buNone/>
              <a:tabLst/>
              <a:defRPr/>
            </a:pPr>
            <a:endParaRPr kumimoji="0" lang="en-GB" altLang="en-US" sz="11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p:txBody>
      </p:sp>
      <p:sp>
        <p:nvSpPr>
          <p:cNvPr id="6" name="Rectangle 2"/>
          <p:cNvSpPr>
            <a:spLocks noChangeArrowheads="1"/>
          </p:cNvSpPr>
          <p:nvPr/>
        </p:nvSpPr>
        <p:spPr bwMode="auto">
          <a:xfrm>
            <a:off x="1680693" y="524960"/>
            <a:ext cx="8697819" cy="50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GB" sz="3200" b="1" dirty="0">
                <a:solidFill>
                  <a:srgbClr val="000099"/>
                </a:solidFill>
                <a:latin typeface="NeoSans" panose="02000506020000090004" pitchFamily="50" charset="0"/>
                <a:ea typeface="MS PGothic" pitchFamily="34" charset="-128"/>
              </a:rPr>
              <a:t>Scheme on a Page – Stage 1 Bid</a:t>
            </a:r>
            <a:r>
              <a:rPr kumimoji="0" lang="en-GB" altLang="en-GB" sz="3200" b="1" i="0" u="none" strike="noStrike" kern="1200" cap="none" spc="0" normalizeH="0" baseline="0" noProof="0" dirty="0">
                <a:ln>
                  <a:noFill/>
                </a:ln>
                <a:solidFill>
                  <a:srgbClr val="000099"/>
                </a:solidFill>
                <a:effectLst/>
                <a:uLnTx/>
                <a:uFillTx/>
                <a:latin typeface="NeoSans" panose="02000506020000090004" pitchFamily="50" charset="0"/>
                <a:ea typeface="MS PGothic" pitchFamily="34" charset="-128"/>
                <a:cs typeface="+mn-cs"/>
              </a:rPr>
              <a:t>:</a:t>
            </a:r>
          </a:p>
        </p:txBody>
      </p:sp>
      <p:sp>
        <p:nvSpPr>
          <p:cNvPr id="7" name="AutoShape 3"/>
          <p:cNvSpPr>
            <a:spLocks noChangeArrowheads="1"/>
          </p:cNvSpPr>
          <p:nvPr/>
        </p:nvSpPr>
        <p:spPr bwMode="auto">
          <a:xfrm>
            <a:off x="596373" y="1050323"/>
            <a:ext cx="943200" cy="1788318"/>
          </a:xfrm>
          <a:prstGeom prst="roundRect">
            <a:avLst>
              <a:gd name="adj" fmla="val 16667"/>
            </a:avLst>
          </a:prstGeom>
          <a:solidFill>
            <a:schemeClr val="bg1">
              <a:lumMod val="85000"/>
            </a:schemeClr>
          </a:solidFill>
          <a:ln w="9525" algn="ctr">
            <a:noFill/>
            <a:round/>
            <a:headEnd/>
            <a:tailEnd/>
          </a:ln>
          <a:effectLst/>
        </p:spPr>
        <p:txBody>
          <a:bodyPr lIns="18000" rIns="1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a:ea typeface="MS PGothic" pitchFamily="34" charset="-128"/>
                <a:cs typeface="Arial" pitchFamily="34" charset="0"/>
              </a:rPr>
              <a:t>Why do we want to do this?  </a:t>
            </a:r>
          </a:p>
        </p:txBody>
      </p:sp>
      <p:sp>
        <p:nvSpPr>
          <p:cNvPr id="8" name="AutoShape 4"/>
          <p:cNvSpPr>
            <a:spLocks noChangeArrowheads="1"/>
          </p:cNvSpPr>
          <p:nvPr/>
        </p:nvSpPr>
        <p:spPr bwMode="auto">
          <a:xfrm>
            <a:off x="596373" y="2910619"/>
            <a:ext cx="943200" cy="1175225"/>
          </a:xfrm>
          <a:prstGeom prst="roundRect">
            <a:avLst>
              <a:gd name="adj" fmla="val 16667"/>
            </a:avLst>
          </a:prstGeom>
          <a:solidFill>
            <a:schemeClr val="bg1">
              <a:lumMod val="85000"/>
            </a:schemeClr>
          </a:solidFill>
          <a:ln w="9525" algn="ctr">
            <a:noFill/>
            <a:round/>
            <a:headEnd/>
            <a:tailEnd/>
          </a:ln>
          <a:effectLst/>
        </p:spPr>
        <p:txBody>
          <a:bodyPr lIns="18000" rIns="1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a:ea typeface="MS PGothic" pitchFamily="34" charset="-128"/>
                <a:cs typeface="Arial" pitchFamily="34" charset="0"/>
              </a:rPr>
              <a:t>What are the indicative costs and benefits?</a:t>
            </a:r>
          </a:p>
        </p:txBody>
      </p:sp>
      <p:sp>
        <p:nvSpPr>
          <p:cNvPr id="9" name="Rectangle 5"/>
          <p:cNvSpPr>
            <a:spLocks noChangeArrowheads="1"/>
          </p:cNvSpPr>
          <p:nvPr/>
        </p:nvSpPr>
        <p:spPr bwMode="auto">
          <a:xfrm>
            <a:off x="5245552" y="1046620"/>
            <a:ext cx="2754000" cy="1792020"/>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36000"/>
          <a:lstStyle>
            <a:lvl1pPr marL="180975" indent="-180975" eaLnBrk="0" hangingPunct="0">
              <a:defRPr sz="1200">
                <a:solidFill>
                  <a:schemeClr val="tx1"/>
                </a:solidFill>
                <a:latin typeface="Arial" pitchFamily="34" charset="0"/>
              </a:defRPr>
            </a:lvl1pPr>
            <a:lvl2pPr marL="450850" indent="-90488"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indent="0"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How does this scheme meet the Council’s Objectives? </a:t>
            </a:r>
          </a:p>
        </p:txBody>
      </p:sp>
      <p:sp>
        <p:nvSpPr>
          <p:cNvPr id="10" name="Rectangle 6"/>
          <p:cNvSpPr>
            <a:spLocks noChangeArrowheads="1"/>
          </p:cNvSpPr>
          <p:nvPr/>
        </p:nvSpPr>
        <p:spPr bwMode="auto">
          <a:xfrm>
            <a:off x="8093832" y="1046620"/>
            <a:ext cx="3497154" cy="1792020"/>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indent="0"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How will we know if the scheme has been successful? </a:t>
            </a:r>
          </a:p>
        </p:txBody>
      </p:sp>
      <p:sp>
        <p:nvSpPr>
          <p:cNvPr id="11" name="Rectangle 7"/>
          <p:cNvSpPr>
            <a:spLocks noChangeArrowheads="1"/>
          </p:cNvSpPr>
          <p:nvPr/>
        </p:nvSpPr>
        <p:spPr bwMode="auto">
          <a:xfrm>
            <a:off x="1680693" y="2915179"/>
            <a:ext cx="4892580" cy="513822"/>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Is there a financial return on investment?</a:t>
            </a:r>
          </a:p>
        </p:txBody>
      </p:sp>
      <p:sp>
        <p:nvSpPr>
          <p:cNvPr id="12" name="AutoShape 8"/>
          <p:cNvSpPr>
            <a:spLocks noChangeArrowheads="1"/>
          </p:cNvSpPr>
          <p:nvPr/>
        </p:nvSpPr>
        <p:spPr bwMode="auto">
          <a:xfrm>
            <a:off x="596373" y="4167248"/>
            <a:ext cx="943200" cy="1494000"/>
          </a:xfrm>
          <a:prstGeom prst="roundRect">
            <a:avLst>
              <a:gd name="adj" fmla="val 16667"/>
            </a:avLst>
          </a:prstGeom>
          <a:solidFill>
            <a:schemeClr val="bg1">
              <a:lumMod val="85000"/>
            </a:schemeClr>
          </a:solidFill>
          <a:ln w="9525" algn="ctr">
            <a:noFill/>
            <a:round/>
            <a:headEnd/>
            <a:tailEnd/>
          </a:ln>
          <a:effectLst/>
        </p:spPr>
        <p:txBody>
          <a:bodyPr lIns="0" rIns="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a:ea typeface="MS PGothic" pitchFamily="34" charset="-128"/>
                <a:cs typeface="Arial" pitchFamily="34" charset="0"/>
              </a:rPr>
              <a:t>What are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a:ea typeface="MS PGothic" pitchFamily="34" charset="-128"/>
                <a:cs typeface="Arial" pitchFamily="34" charset="0"/>
              </a:rPr>
              <a:t>the key deliverables and timescales?</a:t>
            </a:r>
          </a:p>
        </p:txBody>
      </p:sp>
      <p:sp>
        <p:nvSpPr>
          <p:cNvPr id="13" name="Rectangle 9"/>
          <p:cNvSpPr>
            <a:spLocks noChangeArrowheads="1"/>
          </p:cNvSpPr>
          <p:nvPr/>
        </p:nvSpPr>
        <p:spPr bwMode="auto">
          <a:xfrm>
            <a:off x="1680695" y="4171539"/>
            <a:ext cx="3002550" cy="1489709"/>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36000"/>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indent="0"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What do you need to do or change to achieve this?</a:t>
            </a:r>
          </a:p>
        </p:txBody>
      </p:sp>
      <p:sp>
        <p:nvSpPr>
          <p:cNvPr id="14" name="Rectangle 10"/>
          <p:cNvSpPr>
            <a:spLocks noChangeArrowheads="1"/>
          </p:cNvSpPr>
          <p:nvPr/>
        </p:nvSpPr>
        <p:spPr bwMode="auto">
          <a:xfrm>
            <a:off x="4824367" y="4171539"/>
            <a:ext cx="3175185" cy="1489708"/>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0"/>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indent="0"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What is the level of complexity? </a:t>
            </a:r>
            <a:endParaRPr kumimoji="0" lang="en-GB" altLang="en-US" sz="9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1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p:txBody>
      </p:sp>
      <p:sp>
        <p:nvSpPr>
          <p:cNvPr id="15" name="Line 13"/>
          <p:cNvSpPr>
            <a:spLocks noChangeShapeType="1"/>
          </p:cNvSpPr>
          <p:nvPr/>
        </p:nvSpPr>
        <p:spPr bwMode="auto">
          <a:xfrm>
            <a:off x="1343472" y="5762536"/>
            <a:ext cx="9504360" cy="0"/>
          </a:xfrm>
          <a:prstGeom prst="line">
            <a:avLst/>
          </a:prstGeom>
          <a:noFill/>
          <a:ln w="9525">
            <a:solidFill>
              <a:srgbClr val="00006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6" name="Rectangle 14"/>
          <p:cNvSpPr>
            <a:spLocks noChangeArrowheads="1"/>
          </p:cNvSpPr>
          <p:nvPr/>
        </p:nvSpPr>
        <p:spPr bwMode="auto">
          <a:xfrm>
            <a:off x="6671832" y="2915180"/>
            <a:ext cx="4919154" cy="1175224"/>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eaLnBrk="0" hangingPunct="0">
              <a:defRPr sz="1200">
                <a:solidFill>
                  <a:schemeClr val="tx1"/>
                </a:solidFill>
                <a:latin typeface="Arial" pitchFamily="34" charset="0"/>
              </a:defRPr>
            </a:lvl1pPr>
            <a:lvl2pPr marL="360363"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What is the estimated cost to deliver?</a:t>
            </a:r>
          </a:p>
        </p:txBody>
      </p:sp>
      <p:sp>
        <p:nvSpPr>
          <p:cNvPr id="19" name="Rectangle 5"/>
          <p:cNvSpPr>
            <a:spLocks noChangeArrowheads="1"/>
          </p:cNvSpPr>
          <p:nvPr/>
        </p:nvSpPr>
        <p:spPr bwMode="auto">
          <a:xfrm>
            <a:off x="1680693" y="1046619"/>
            <a:ext cx="3462766" cy="1792021"/>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36000"/>
          <a:lstStyle>
            <a:lvl1pPr marL="180975" indent="-180975" eaLnBrk="0" hangingPunct="0">
              <a:defRPr sz="1200">
                <a:solidFill>
                  <a:schemeClr val="tx1"/>
                </a:solidFill>
                <a:latin typeface="Arial" pitchFamily="34" charset="0"/>
              </a:defRPr>
            </a:lvl1pPr>
            <a:lvl2pPr marL="450850" indent="-90488"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indent="0"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What is the proposed Scheme?</a:t>
            </a:r>
            <a:endParaRPr kumimoji="0" lang="en-GB" altLang="en-US" sz="8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1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p:txBody>
      </p:sp>
      <p:sp>
        <p:nvSpPr>
          <p:cNvPr id="20" name="Rectangle 10"/>
          <p:cNvSpPr>
            <a:spLocks noChangeArrowheads="1"/>
          </p:cNvSpPr>
          <p:nvPr/>
        </p:nvSpPr>
        <p:spPr bwMode="auto">
          <a:xfrm>
            <a:off x="8101056" y="4171539"/>
            <a:ext cx="3489930" cy="1489707"/>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0"/>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indent="0"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When does it need to be completed by? </a:t>
            </a:r>
          </a:p>
          <a:p>
            <a:pPr marL="0" indent="0"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What are the key deliverables that will be produced?</a:t>
            </a:r>
          </a:p>
        </p:txBody>
      </p:sp>
      <p:sp>
        <p:nvSpPr>
          <p:cNvPr id="2" name="Rectangle 7">
            <a:extLst>
              <a:ext uri="{FF2B5EF4-FFF2-40B4-BE49-F238E27FC236}">
                <a16:creationId xmlns:a16="http://schemas.microsoft.com/office/drawing/2014/main" id="{031E407B-E791-E0E1-1A8D-76E384B0E826}"/>
              </a:ext>
            </a:extLst>
          </p:cNvPr>
          <p:cNvSpPr>
            <a:spLocks noChangeArrowheads="1"/>
          </p:cNvSpPr>
          <p:nvPr/>
        </p:nvSpPr>
        <p:spPr bwMode="auto">
          <a:xfrm>
            <a:off x="1682468" y="3556428"/>
            <a:ext cx="4892580" cy="513822"/>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indent="0" eaLnBrk="1" fontAlgn="base" hangingPunct="1">
              <a:spcBef>
                <a:spcPct val="0"/>
              </a:spcBef>
              <a:spcAft>
                <a:spcPct val="0"/>
              </a:spcAft>
            </a:pPr>
            <a:r>
              <a:rPr lang="en-GB" altLang="en-US" sz="1100" b="1" dirty="0">
                <a:solidFill>
                  <a:srgbClr val="002060"/>
                </a:solidFill>
                <a:ea typeface="MS PGothic" pitchFamily="34" charset="-128"/>
                <a:cs typeface="Arial" pitchFamily="34" charset="0"/>
              </a:rPr>
              <a:t>What are the non-financial benefits?</a:t>
            </a:r>
          </a:p>
        </p:txBody>
      </p:sp>
    </p:spTree>
    <p:extLst>
      <p:ext uri="{BB962C8B-B14F-4D97-AF65-F5344CB8AC3E}">
        <p14:creationId xmlns:p14="http://schemas.microsoft.com/office/powerpoint/2010/main" val="146189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le with a white background&#10;&#10;Description automatically generated">
            <a:extLst>
              <a:ext uri="{FF2B5EF4-FFF2-40B4-BE49-F238E27FC236}">
                <a16:creationId xmlns:a16="http://schemas.microsoft.com/office/drawing/2014/main" id="{D78BC57C-EE40-7DD9-62D6-04DFF2F41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17" name="Rectangle 15"/>
          <p:cNvSpPr>
            <a:spLocks noChangeArrowheads="1"/>
          </p:cNvSpPr>
          <p:nvPr/>
        </p:nvSpPr>
        <p:spPr bwMode="auto">
          <a:xfrm>
            <a:off x="596373" y="5844086"/>
            <a:ext cx="10998558" cy="660500"/>
          </a:xfrm>
          <a:prstGeom prst="rect">
            <a:avLst/>
          </a:prstGeom>
          <a:solidFill>
            <a:schemeClr val="bg1">
              <a:lumMod val="85000"/>
            </a:schemeClr>
          </a:solidFill>
          <a:ln>
            <a:noFill/>
          </a:ln>
          <a:effectLst/>
        </p:spPr>
        <p:txBody>
          <a:bodyPr/>
          <a:lstStyle>
            <a:lvl1pPr marL="177800" indent="-177800"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indent="0" eaLnBrk="1" fontAlgn="base" hangingPunct="1">
              <a:spcBef>
                <a:spcPct val="0"/>
              </a:spcBef>
              <a:spcAft>
                <a:spcPct val="0"/>
              </a:spcAft>
            </a:pPr>
            <a:r>
              <a:rPr kumimoji="0" lang="en-GB" altLang="en-US" sz="11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Decision requested: We realise that £ is a huge ask to deliver one travel hub but we believe this will make a huge difference to the local transport network and have really useful outcomes for inclusion and isolation agendas. Our BSIP suggests we will introduce two of these travel hubs per year – we think we could possibly introduce three per year but we would require funding for each. So, if more funding were available – this scheme is scalable  </a:t>
            </a:r>
          </a:p>
          <a:p>
            <a:pPr marL="0" marR="0" lvl="0" indent="0" algn="l" defTabSz="914400" rtl="0" eaLnBrk="1" fontAlgn="base" latinLnBrk="0" hangingPunct="1">
              <a:lnSpc>
                <a:spcPct val="100000"/>
              </a:lnSpc>
              <a:spcBef>
                <a:spcPct val="0"/>
              </a:spcBef>
              <a:spcAft>
                <a:spcPct val="0"/>
              </a:spcAft>
              <a:buClrTx/>
              <a:buSzTx/>
              <a:tabLst/>
              <a:defRPr/>
            </a:pPr>
            <a:endParaRPr kumimoji="0" lang="en-GB" altLang="en-US" sz="11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a:p>
            <a:pPr marL="177800" marR="0" lvl="0" indent="-177800" algn="l" defTabSz="914400" rtl="0" eaLnBrk="1" fontAlgn="base" latinLnBrk="0" hangingPunct="1">
              <a:lnSpc>
                <a:spcPct val="100000"/>
              </a:lnSpc>
              <a:spcBef>
                <a:spcPct val="0"/>
              </a:spcBef>
              <a:spcAft>
                <a:spcPct val="0"/>
              </a:spcAft>
              <a:buClrTx/>
              <a:buSzTx/>
              <a:buFontTx/>
              <a:buNone/>
              <a:tabLst/>
              <a:defRPr/>
            </a:pPr>
            <a:endParaRPr kumimoji="0" lang="en-GB" altLang="en-US" sz="11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p:txBody>
      </p:sp>
      <p:sp>
        <p:nvSpPr>
          <p:cNvPr id="6" name="Rectangle 2"/>
          <p:cNvSpPr>
            <a:spLocks noChangeArrowheads="1"/>
          </p:cNvSpPr>
          <p:nvPr/>
        </p:nvSpPr>
        <p:spPr bwMode="auto">
          <a:xfrm>
            <a:off x="1680693" y="524960"/>
            <a:ext cx="8697819" cy="50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GB" sz="3200" b="1" dirty="0">
                <a:solidFill>
                  <a:srgbClr val="000099"/>
                </a:solidFill>
                <a:latin typeface="NeoSans" panose="02000506020000090004" pitchFamily="50" charset="0"/>
                <a:ea typeface="MS PGothic" pitchFamily="34" charset="-128"/>
              </a:rPr>
              <a:t>SCEP delivery project overview</a:t>
            </a:r>
            <a:r>
              <a:rPr kumimoji="0" lang="en-GB" altLang="en-GB" sz="3200" b="1" i="0" u="none" strike="noStrike" kern="1200" cap="none" spc="0" normalizeH="0" baseline="0" noProof="0" dirty="0">
                <a:ln>
                  <a:noFill/>
                </a:ln>
                <a:solidFill>
                  <a:srgbClr val="000066"/>
                </a:solidFill>
                <a:effectLst/>
                <a:uLnTx/>
                <a:uFillTx/>
                <a:latin typeface="NeoSans" panose="02000506020000090004" pitchFamily="50" charset="0"/>
                <a:ea typeface="MS PGothic" pitchFamily="34" charset="-128"/>
                <a:cs typeface="+mn-cs"/>
              </a:rPr>
              <a:t>:</a:t>
            </a:r>
          </a:p>
        </p:txBody>
      </p:sp>
      <p:sp>
        <p:nvSpPr>
          <p:cNvPr id="7" name="AutoShape 3"/>
          <p:cNvSpPr>
            <a:spLocks noChangeArrowheads="1"/>
          </p:cNvSpPr>
          <p:nvPr/>
        </p:nvSpPr>
        <p:spPr bwMode="auto">
          <a:xfrm>
            <a:off x="596373" y="1050323"/>
            <a:ext cx="943200" cy="1788318"/>
          </a:xfrm>
          <a:prstGeom prst="roundRect">
            <a:avLst>
              <a:gd name="adj" fmla="val 16667"/>
            </a:avLst>
          </a:prstGeom>
          <a:solidFill>
            <a:schemeClr val="bg1">
              <a:lumMod val="85000"/>
            </a:schemeClr>
          </a:solidFill>
          <a:ln w="9525" algn="ctr">
            <a:noFill/>
            <a:round/>
            <a:headEnd/>
            <a:tailEnd/>
          </a:ln>
          <a:effectLst/>
        </p:spPr>
        <p:txBody>
          <a:bodyPr lIns="18000" rIns="1800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a:ea typeface="MS PGothic" pitchFamily="34" charset="-128"/>
                <a:cs typeface="Arial" pitchFamily="34" charset="0"/>
              </a:rPr>
              <a:t>Why do we want to do this?  </a:t>
            </a:r>
          </a:p>
        </p:txBody>
      </p:sp>
      <p:sp>
        <p:nvSpPr>
          <p:cNvPr id="8" name="AutoShape 4"/>
          <p:cNvSpPr>
            <a:spLocks noChangeArrowheads="1"/>
          </p:cNvSpPr>
          <p:nvPr/>
        </p:nvSpPr>
        <p:spPr bwMode="auto">
          <a:xfrm>
            <a:off x="596373" y="2910619"/>
            <a:ext cx="943200" cy="1175225"/>
          </a:xfrm>
          <a:prstGeom prst="roundRect">
            <a:avLst>
              <a:gd name="adj" fmla="val 16667"/>
            </a:avLst>
          </a:prstGeom>
          <a:solidFill>
            <a:schemeClr val="bg1">
              <a:lumMod val="85000"/>
            </a:schemeClr>
          </a:solidFill>
          <a:ln w="9525" algn="ctr">
            <a:noFill/>
            <a:round/>
            <a:headEnd/>
            <a:tailEnd/>
          </a:ln>
          <a:effectLst/>
        </p:spPr>
        <p:txBody>
          <a:bodyPr lIns="18000" rIns="1800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a:ea typeface="MS PGothic" pitchFamily="34" charset="-128"/>
                <a:cs typeface="Arial" pitchFamily="34" charset="0"/>
              </a:rPr>
              <a:t>What are the indicative costs and benefits?</a:t>
            </a:r>
          </a:p>
        </p:txBody>
      </p:sp>
      <p:sp>
        <p:nvSpPr>
          <p:cNvPr id="9" name="Rectangle 5"/>
          <p:cNvSpPr>
            <a:spLocks noChangeArrowheads="1"/>
          </p:cNvSpPr>
          <p:nvPr/>
        </p:nvSpPr>
        <p:spPr bwMode="auto">
          <a:xfrm>
            <a:off x="5245552" y="1046620"/>
            <a:ext cx="2754000" cy="1792020"/>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36000"/>
          <a:lstStyle>
            <a:lvl1pPr marL="180975" indent="-180975" eaLnBrk="0" hangingPunct="0">
              <a:defRPr sz="1200">
                <a:solidFill>
                  <a:schemeClr val="tx1"/>
                </a:solidFill>
                <a:latin typeface="Arial" pitchFamily="34" charset="0"/>
              </a:defRPr>
            </a:lvl1pPr>
            <a:lvl2pPr marL="450850" indent="-90488"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How does this project support delivery of the SCEP and environmental improvement?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Reducing reliance on the car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Cutting down parking in our villages and tons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Supporting existing bus routes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Providing new routes from communities who don’t currently have transport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Appropriate transport </a:t>
            </a:r>
            <a:r>
              <a:rPr kumimoji="0" lang="en-GB" altLang="en-US" sz="1000" b="0" i="0" u="none" strike="noStrike" kern="1200" cap="none" spc="0" normalizeH="0" baseline="0" noProof="0" dirty="0" err="1">
                <a:ln>
                  <a:noFill/>
                </a:ln>
                <a:solidFill>
                  <a:srgbClr val="002060"/>
                </a:solidFill>
                <a:effectLst/>
                <a:uLnTx/>
                <a:uFillTx/>
                <a:latin typeface="Arial" pitchFamily="34" charset="0"/>
                <a:ea typeface="MS PGothic" pitchFamily="34" charset="-128"/>
                <a:cs typeface="Arial" pitchFamily="34" charset="0"/>
              </a:rPr>
              <a:t>foir</a:t>
            </a: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 the situation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Works closely with Active Travel values  </a:t>
            </a:r>
          </a:p>
        </p:txBody>
      </p:sp>
      <p:sp>
        <p:nvSpPr>
          <p:cNvPr id="10" name="Rectangle 6"/>
          <p:cNvSpPr>
            <a:spLocks noChangeArrowheads="1"/>
          </p:cNvSpPr>
          <p:nvPr/>
        </p:nvSpPr>
        <p:spPr bwMode="auto">
          <a:xfrm>
            <a:off x="8093832" y="1046620"/>
            <a:ext cx="3497154" cy="1792020"/>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How will we know if the project has been successful? </a:t>
            </a:r>
            <a:endParaRPr kumimoji="0" lang="en-GB" altLang="en-US" sz="11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Increased patronage on local bus services (which is measurable via electronic ticket machine data)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Patronage via local community based data for the shared car/taxi or DRT scheme (collected and collated locally)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Via feedback from local members – we will know if this is successful by the number of elected members asking for a similar scheme in their area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Passenger Survey data </a:t>
            </a:r>
          </a:p>
        </p:txBody>
      </p:sp>
      <p:sp>
        <p:nvSpPr>
          <p:cNvPr id="11" name="Rectangle 7"/>
          <p:cNvSpPr>
            <a:spLocks noChangeArrowheads="1"/>
          </p:cNvSpPr>
          <p:nvPr/>
        </p:nvSpPr>
        <p:spPr bwMode="auto">
          <a:xfrm>
            <a:off x="1680693" y="2915178"/>
            <a:ext cx="4892580" cy="1175225"/>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What is the estimated cost to deliver? = £110k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Gold shelters are approx. </a:t>
            </a:r>
            <a:r>
              <a:rPr kumimoji="0" lang="en-GB" altLang="en-US" sz="1000" b="1"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£50k each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DRT or shared taxi schemes roughly equate to £500/week. A valid scheme needs 2 years to bed in (based ion national data for DRT) = </a:t>
            </a:r>
            <a:r>
              <a:rPr kumimoji="0" lang="en-GB" altLang="en-US" sz="1000" b="1"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£50k per scheme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Advertising/bus info </a:t>
            </a:r>
            <a:r>
              <a:rPr kumimoji="0" lang="en-GB" altLang="en-US" sz="1000" b="1"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£10k </a:t>
            </a: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(2 years at £5k </a:t>
            </a:r>
            <a:r>
              <a:rPr kumimoji="0" lang="en-GB" altLang="en-US" sz="1000" b="0" i="1" u="none" strike="noStrike" kern="1200" cap="none" spc="0" normalizeH="0" baseline="0" noProof="0" dirty="0" err="1">
                <a:ln>
                  <a:noFill/>
                </a:ln>
                <a:solidFill>
                  <a:srgbClr val="002060"/>
                </a:solidFill>
                <a:effectLst/>
                <a:uLnTx/>
                <a:uFillTx/>
                <a:latin typeface="Arial" pitchFamily="34" charset="0"/>
                <a:ea typeface="MS PGothic" pitchFamily="34" charset="-128"/>
                <a:cs typeface="Arial" pitchFamily="34" charset="0"/>
              </a:rPr>
              <a:t>ea</a:t>
            </a: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Community assistance (Officer time) for tendering/contract management etc would be offered free by SCC</a:t>
            </a:r>
          </a:p>
        </p:txBody>
      </p:sp>
      <p:sp>
        <p:nvSpPr>
          <p:cNvPr id="12" name="AutoShape 8"/>
          <p:cNvSpPr>
            <a:spLocks noChangeArrowheads="1"/>
          </p:cNvSpPr>
          <p:nvPr/>
        </p:nvSpPr>
        <p:spPr bwMode="auto">
          <a:xfrm>
            <a:off x="596373" y="4167248"/>
            <a:ext cx="943200" cy="1494000"/>
          </a:xfrm>
          <a:prstGeom prst="roundRect">
            <a:avLst>
              <a:gd name="adj" fmla="val 16667"/>
            </a:avLst>
          </a:prstGeom>
          <a:solidFill>
            <a:schemeClr val="bg1">
              <a:lumMod val="85000"/>
            </a:schemeClr>
          </a:solidFill>
          <a:ln w="9525" algn="ctr">
            <a:noFill/>
            <a:round/>
            <a:headEnd/>
            <a:tailEnd/>
          </a:ln>
          <a:effectLst/>
        </p:spPr>
        <p:txBody>
          <a:bodyPr lIns="0" rIns="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a:ea typeface="MS PGothic" pitchFamily="34" charset="-128"/>
                <a:cs typeface="Arial" pitchFamily="34" charset="0"/>
              </a:rPr>
              <a:t>What are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a:ea typeface="MS PGothic" pitchFamily="34" charset="-128"/>
                <a:cs typeface="Arial" pitchFamily="34" charset="0"/>
              </a:rPr>
              <a:t>the key deliverables and timescales?</a:t>
            </a:r>
          </a:p>
        </p:txBody>
      </p:sp>
      <p:sp>
        <p:nvSpPr>
          <p:cNvPr id="13" name="Rectangle 9"/>
          <p:cNvSpPr>
            <a:spLocks noChangeArrowheads="1"/>
          </p:cNvSpPr>
          <p:nvPr/>
        </p:nvSpPr>
        <p:spPr bwMode="auto">
          <a:xfrm>
            <a:off x="1680695" y="4171539"/>
            <a:ext cx="3002550" cy="1489709"/>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36000"/>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What do you need to do or change to achieve this?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Full community engagement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A change in public mindset about how DRT can interact with bus services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Positive advertising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Time for the DRT to bed in (usually 2 years)</a:t>
            </a:r>
          </a:p>
        </p:txBody>
      </p:sp>
      <p:sp>
        <p:nvSpPr>
          <p:cNvPr id="14" name="Rectangle 10"/>
          <p:cNvSpPr>
            <a:spLocks noChangeArrowheads="1"/>
          </p:cNvSpPr>
          <p:nvPr/>
        </p:nvSpPr>
        <p:spPr bwMode="auto">
          <a:xfrm>
            <a:off x="4824367" y="4171539"/>
            <a:ext cx="3175185" cy="1489708"/>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0"/>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What are the implications if this project is not supported?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Bus services and service funding is under threat across the UK based on a lack of patronage, increased car usage and the  after effects of covid. Reducing the current bus network will lead to increased social isolation, a lack of public accessibility and an increase to ACS budgets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9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1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p:txBody>
      </p:sp>
      <p:sp>
        <p:nvSpPr>
          <p:cNvPr id="15" name="Line 13"/>
          <p:cNvSpPr>
            <a:spLocks noChangeShapeType="1"/>
          </p:cNvSpPr>
          <p:nvPr/>
        </p:nvSpPr>
        <p:spPr bwMode="auto">
          <a:xfrm>
            <a:off x="1343472" y="5762536"/>
            <a:ext cx="9504360" cy="0"/>
          </a:xfrm>
          <a:prstGeom prst="line">
            <a:avLst/>
          </a:prstGeom>
          <a:noFill/>
          <a:ln w="9525">
            <a:solidFill>
              <a:srgbClr val="00006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6" name="Rectangle 14"/>
          <p:cNvSpPr>
            <a:spLocks noChangeArrowheads="1"/>
          </p:cNvSpPr>
          <p:nvPr/>
        </p:nvSpPr>
        <p:spPr bwMode="auto">
          <a:xfrm>
            <a:off x="6671832" y="2915180"/>
            <a:ext cx="4919154" cy="1175224"/>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eaLnBrk="0" hangingPunct="0">
              <a:defRPr sz="1200">
                <a:solidFill>
                  <a:schemeClr val="tx1"/>
                </a:solidFill>
                <a:latin typeface="Arial" pitchFamily="34" charset="0"/>
              </a:defRPr>
            </a:lvl1pPr>
            <a:lvl2pPr marL="360363"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What are the financial and non-financial benefits?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Support to the local bus network – which has been struggling post Covid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Increased patronage = increased access to local services such as retail, health, work etc</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Non-financial; reducing social isolation, increasing inclusion, greater accessibility and there is good data nationally on how access to transport = benefits wellbeing/mental health</a:t>
            </a:r>
          </a:p>
        </p:txBody>
      </p:sp>
      <p:sp>
        <p:nvSpPr>
          <p:cNvPr id="19" name="Rectangle 5"/>
          <p:cNvSpPr>
            <a:spLocks noChangeArrowheads="1"/>
          </p:cNvSpPr>
          <p:nvPr/>
        </p:nvSpPr>
        <p:spPr bwMode="auto">
          <a:xfrm>
            <a:off x="1680693" y="1046619"/>
            <a:ext cx="3462766" cy="1792021"/>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36000"/>
          <a:lstStyle>
            <a:lvl1pPr marL="180975" indent="-180975" eaLnBrk="0" hangingPunct="0">
              <a:defRPr sz="1200">
                <a:solidFill>
                  <a:schemeClr val="tx1"/>
                </a:solidFill>
                <a:latin typeface="Arial" pitchFamily="34" charset="0"/>
              </a:defRPr>
            </a:lvl1pPr>
            <a:lvl2pPr marL="450850" indent="-90488"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What is the project?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Travel Hubs: </a:t>
            </a:r>
            <a:r>
              <a:rPr kumimoji="0" lang="en-GB" altLang="en-US" sz="1000" b="0" i="1"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we plan to introduce a new travel hubs to an isolated  community (based on existing “heat mapping” which identifies areas of transport desert in Suffolk, who don’t currently have access to bus services. These hubs will be served by DRT; shared car, taxi or minibus (all could be EV) and meet existing bus routes (supporting the bus network) Hubs will include shelters, real time info, and cycle racks to enable different models to use them and will be sited on existing sites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1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p:txBody>
      </p:sp>
      <p:sp>
        <p:nvSpPr>
          <p:cNvPr id="20" name="Rectangle 10"/>
          <p:cNvSpPr>
            <a:spLocks noChangeArrowheads="1"/>
          </p:cNvSpPr>
          <p:nvPr/>
        </p:nvSpPr>
        <p:spPr bwMode="auto">
          <a:xfrm>
            <a:off x="8101056" y="4171539"/>
            <a:ext cx="3489930" cy="1489707"/>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0"/>
          <a:lstStyle>
            <a:lvl1pPr marL="180975" indent="-180975" eaLnBrk="0" hangingPunct="0">
              <a:defRPr sz="1200">
                <a:solidFill>
                  <a:schemeClr val="tx1"/>
                </a:solidFill>
                <a:latin typeface="Arial" pitchFamily="34" charset="0"/>
              </a:defRPr>
            </a:lvl1pPr>
            <a:lvl2pPr eaLnBrk="0" hangingPunct="0">
              <a:defRPr sz="1200">
                <a:solidFill>
                  <a:schemeClr val="tx1"/>
                </a:solidFill>
                <a:latin typeface="Arial" pitchFamily="34" charset="0"/>
              </a:defRPr>
            </a:lvl2pPr>
            <a:lvl3pPr eaLnBrk="0" hangingPunct="0">
              <a:defRPr sz="1200">
                <a:solidFill>
                  <a:schemeClr val="tx1"/>
                </a:solidFill>
                <a:latin typeface="Arial" pitchFamily="34" charset="0"/>
              </a:defRPr>
            </a:lvl3pPr>
            <a:lvl4pPr eaLnBrk="0" hangingPunct="0">
              <a:defRPr sz="1200">
                <a:solidFill>
                  <a:schemeClr val="tx1"/>
                </a:solidFill>
                <a:latin typeface="Arial" pitchFamily="34" charset="0"/>
              </a:defRPr>
            </a:lvl4pPr>
            <a:lvl5pPr eaLnBrk="0" hangingPunct="0">
              <a:defRPr sz="1200">
                <a:solidFill>
                  <a:schemeClr val="tx1"/>
                </a:solidFill>
                <a:latin typeface="Arial" pitchFamily="34" charset="0"/>
              </a:defRPr>
            </a:lvl5pPr>
            <a:lvl6pPr eaLnBrk="0" fontAlgn="base" hangingPunct="0">
              <a:spcBef>
                <a:spcPct val="0"/>
              </a:spcBef>
              <a:spcAft>
                <a:spcPct val="0"/>
              </a:spcAft>
              <a:defRPr sz="1200">
                <a:solidFill>
                  <a:schemeClr val="tx1"/>
                </a:solidFill>
                <a:latin typeface="Arial" pitchFamily="34" charset="0"/>
              </a:defRPr>
            </a:lvl6pPr>
            <a:lvl7pPr eaLnBrk="0" fontAlgn="base" hangingPunct="0">
              <a:spcBef>
                <a:spcPct val="0"/>
              </a:spcBef>
              <a:spcAft>
                <a:spcPct val="0"/>
              </a:spcAft>
              <a:defRPr sz="1200">
                <a:solidFill>
                  <a:schemeClr val="tx1"/>
                </a:solidFill>
                <a:latin typeface="Arial" pitchFamily="34" charset="0"/>
              </a:defRPr>
            </a:lvl7pPr>
            <a:lvl8pPr eaLnBrk="0" fontAlgn="base" hangingPunct="0">
              <a:spcBef>
                <a:spcPct val="0"/>
              </a:spcBef>
              <a:spcAft>
                <a:spcPct val="0"/>
              </a:spcAft>
              <a:defRPr sz="1200">
                <a:solidFill>
                  <a:schemeClr val="tx1"/>
                </a:solidFill>
                <a:latin typeface="Arial" pitchFamily="34" charset="0"/>
              </a:defRPr>
            </a:lvl8pPr>
            <a:lvl9pPr eaLnBrk="0" fontAlgn="base" hangingPunct="0">
              <a:spcBef>
                <a:spcPct val="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What are the key timescales and deliverables?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rPr>
              <a:t>Travel Hubs are in the Councils BSIP. Suffolk did not receive BSIP funding. We cannot afford to deliver travel hubs without new funding. We could start to deliver travel hubs quite quickly because no new infrastructure would be needed – we intend to use existing sites; car parks, village halls etc </a:t>
            </a:r>
          </a:p>
        </p:txBody>
      </p:sp>
    </p:spTree>
    <p:extLst>
      <p:ext uri="{BB962C8B-B14F-4D97-AF65-F5344CB8AC3E}">
        <p14:creationId xmlns:p14="http://schemas.microsoft.com/office/powerpoint/2010/main" val="290088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 with a white background&#10;&#10;Description automatically generated">
            <a:extLst>
              <a:ext uri="{FF2B5EF4-FFF2-40B4-BE49-F238E27FC236}">
                <a16:creationId xmlns:a16="http://schemas.microsoft.com/office/drawing/2014/main" id="{0EE0034F-F5DE-DA4E-402D-48D4D97A4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 y="0"/>
            <a:ext cx="12189631" cy="6858000"/>
          </a:xfrm>
          <a:prstGeom prst="rect">
            <a:avLst/>
          </a:prstGeom>
        </p:spPr>
      </p:pic>
      <p:sp>
        <p:nvSpPr>
          <p:cNvPr id="3" name="Content Placeholder 2">
            <a:extLst>
              <a:ext uri="{FF2B5EF4-FFF2-40B4-BE49-F238E27FC236}">
                <a16:creationId xmlns:a16="http://schemas.microsoft.com/office/drawing/2014/main" id="{840485FD-7D9E-5A53-8D91-E6B4FAF6D189}"/>
              </a:ext>
            </a:extLst>
          </p:cNvPr>
          <p:cNvSpPr>
            <a:spLocks noGrp="1"/>
          </p:cNvSpPr>
          <p:nvPr>
            <p:ph idx="1"/>
          </p:nvPr>
        </p:nvSpPr>
        <p:spPr>
          <a:xfrm>
            <a:off x="838200" y="1825625"/>
            <a:ext cx="4928857" cy="4351338"/>
          </a:xfrm>
        </p:spPr>
        <p:txBody>
          <a:bodyPr>
            <a:noAutofit/>
          </a:bodyPr>
          <a:lstStyle/>
          <a:p>
            <a:pPr marL="0" indent="0">
              <a:lnSpc>
                <a:spcPct val="100000"/>
              </a:lnSpc>
              <a:buNone/>
            </a:pPr>
            <a:r>
              <a:rPr lang="en-GB" sz="1500" b="1" dirty="0">
                <a:solidFill>
                  <a:schemeClr val="bg1"/>
                </a:solidFill>
                <a:highlight>
                  <a:srgbClr val="000099"/>
                </a:highlight>
                <a:latin typeface="Arial" panose="020B0604020202020204" pitchFamily="34" charset="0"/>
                <a:cs typeface="Arial" panose="020B0604020202020204" pitchFamily="34" charset="0"/>
              </a:rPr>
              <a:t>Year 1</a:t>
            </a:r>
            <a:r>
              <a:rPr lang="en-GB" sz="1500" dirty="0">
                <a:solidFill>
                  <a:schemeClr val="bg1"/>
                </a:solidFill>
                <a:highlight>
                  <a:srgbClr val="000099"/>
                </a:highlight>
                <a:latin typeface="Arial" panose="020B0604020202020204" pitchFamily="34" charset="0"/>
                <a:cs typeface="Arial" panose="020B0604020202020204" pitchFamily="34" charset="0"/>
              </a:rPr>
              <a:t> </a:t>
            </a:r>
          </a:p>
          <a:p>
            <a:pPr marL="0" indent="0">
              <a:lnSpc>
                <a:spcPct val="100000"/>
              </a:lnSpc>
              <a:buNone/>
            </a:pPr>
            <a:r>
              <a:rPr lang="en-GB" sz="1500" i="1" dirty="0">
                <a:latin typeface="Arial" panose="020B0604020202020204" pitchFamily="34" charset="0"/>
                <a:cs typeface="Arial" panose="020B0604020202020204" pitchFamily="34" charset="0"/>
              </a:rPr>
              <a:t>now to </a:t>
            </a:r>
            <a:r>
              <a:rPr lang="en-GB" sz="1500" b="1" dirty="0">
                <a:latin typeface="Arial" panose="020B0604020202020204" pitchFamily="34" charset="0"/>
                <a:cs typeface="Arial" panose="020B0604020202020204" pitchFamily="34" charset="0"/>
              </a:rPr>
              <a:t>31</a:t>
            </a:r>
            <a:r>
              <a:rPr lang="en-GB" sz="1500" b="1" baseline="30000" dirty="0">
                <a:latin typeface="Arial" panose="020B0604020202020204" pitchFamily="34" charset="0"/>
                <a:cs typeface="Arial" panose="020B0604020202020204" pitchFamily="34" charset="0"/>
              </a:rPr>
              <a:t>st</a:t>
            </a:r>
            <a:r>
              <a:rPr lang="en-GB" sz="1500" b="1" dirty="0">
                <a:latin typeface="Arial" panose="020B0604020202020204" pitchFamily="34" charset="0"/>
                <a:cs typeface="Arial" panose="020B0604020202020204" pitchFamily="34" charset="0"/>
              </a:rPr>
              <a:t> March 2024</a:t>
            </a:r>
          </a:p>
          <a:p>
            <a:pPr marL="0" indent="0">
              <a:lnSpc>
                <a:spcPct val="100000"/>
              </a:lnSpc>
              <a:buNone/>
            </a:pPr>
            <a:endParaRPr lang="en-GB" sz="1500" b="1" dirty="0">
              <a:latin typeface="Arial" panose="020B0604020202020204" pitchFamily="34" charset="0"/>
              <a:cs typeface="Arial" panose="020B0604020202020204" pitchFamily="34" charset="0"/>
            </a:endParaRPr>
          </a:p>
          <a:p>
            <a:pPr>
              <a:lnSpc>
                <a:spcPct val="100000"/>
              </a:lnSpc>
            </a:pPr>
            <a:r>
              <a:rPr lang="en-GB" sz="1500" b="1" dirty="0">
                <a:latin typeface="Arial" panose="020B0604020202020204" pitchFamily="34" charset="0"/>
                <a:cs typeface="Arial" panose="020B0604020202020204" pitchFamily="34" charset="0"/>
              </a:rPr>
              <a:t>£450k already allocated to keep the bus network stable – vitally important</a:t>
            </a:r>
          </a:p>
          <a:p>
            <a:pPr>
              <a:lnSpc>
                <a:spcPct val="100000"/>
              </a:lnSpc>
            </a:pPr>
            <a:r>
              <a:rPr lang="en-GB" sz="1500" b="1" dirty="0">
                <a:latin typeface="Arial" panose="020B0604020202020204" pitchFamily="34" charset="0"/>
                <a:cs typeface="Arial" panose="020B0604020202020204" pitchFamily="34" charset="0"/>
              </a:rPr>
              <a:t>£150k allocated for developing a pipeline of bus priority schemes (as per the DfT instruction in slide 3)</a:t>
            </a:r>
          </a:p>
          <a:p>
            <a:pPr>
              <a:lnSpc>
                <a:spcPct val="100000"/>
              </a:lnSpc>
            </a:pPr>
            <a:r>
              <a:rPr lang="en-GB" sz="1500" b="1" dirty="0">
                <a:latin typeface="Arial" panose="020B0604020202020204" pitchFamily="34" charset="0"/>
                <a:cs typeface="Arial" panose="020B0604020202020204" pitchFamily="34" charset="0"/>
              </a:rPr>
              <a:t>Remaining Total - £1.2m which could be available for new/amended bus services or local travel hubs and links to the existing bus network or new and innovative ticketing schemes (also </a:t>
            </a:r>
            <a:r>
              <a:rPr lang="en-GB" sz="1500" b="1">
                <a:latin typeface="Arial" panose="020B0604020202020204" pitchFamily="34" charset="0"/>
                <a:cs typeface="Arial" panose="020B0604020202020204" pitchFamily="34" charset="0"/>
              </a:rPr>
              <a:t>on slide 3)</a:t>
            </a:r>
            <a:endParaRPr lang="en-GB" sz="1500" b="1" dirty="0">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964D5CAE-DC96-CAC2-1821-99F62E16957B}"/>
              </a:ext>
            </a:extLst>
          </p:cNvPr>
          <p:cNvSpPr>
            <a:spLocks noChangeArrowheads="1"/>
          </p:cNvSpPr>
          <p:nvPr/>
        </p:nvSpPr>
        <p:spPr bwMode="auto">
          <a:xfrm>
            <a:off x="838200" y="794835"/>
            <a:ext cx="10318749"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200" b="1" dirty="0">
                <a:solidFill>
                  <a:srgbClr val="000099"/>
                </a:solidFill>
                <a:latin typeface="NeoSans" panose="02000506020000090004" pitchFamily="50" charset="0"/>
                <a:ea typeface="MS PGothic" pitchFamily="34" charset="-128"/>
                <a:cs typeface="+mn-cs"/>
              </a:rPr>
              <a:t>How much funding is available</a:t>
            </a:r>
            <a:r>
              <a:rPr lang="en-GB" sz="3200" b="1" dirty="0">
                <a:solidFill>
                  <a:srgbClr val="000099"/>
                </a:solidFill>
                <a:latin typeface="NeoSans" panose="02000506020000090004" pitchFamily="50" charset="0"/>
                <a:ea typeface="MS PGothic" pitchFamily="34" charset="-128"/>
              </a:rPr>
              <a:t>?</a:t>
            </a:r>
          </a:p>
        </p:txBody>
      </p:sp>
      <p:sp>
        <p:nvSpPr>
          <p:cNvPr id="2" name="Content Placeholder 2">
            <a:extLst>
              <a:ext uri="{FF2B5EF4-FFF2-40B4-BE49-F238E27FC236}">
                <a16:creationId xmlns:a16="http://schemas.microsoft.com/office/drawing/2014/main" id="{B50A83B6-0D5B-6CB3-1A51-0F6CDF86A21F}"/>
              </a:ext>
            </a:extLst>
          </p:cNvPr>
          <p:cNvSpPr txBox="1">
            <a:spLocks/>
          </p:cNvSpPr>
          <p:nvPr/>
        </p:nvSpPr>
        <p:spPr>
          <a:xfrm>
            <a:off x="6321585" y="1825625"/>
            <a:ext cx="49288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500" b="1" dirty="0">
                <a:solidFill>
                  <a:schemeClr val="bg1"/>
                </a:solidFill>
                <a:highlight>
                  <a:srgbClr val="000099"/>
                </a:highlight>
                <a:latin typeface="Arial" panose="020B0604020202020204" pitchFamily="34" charset="0"/>
                <a:cs typeface="Arial" panose="020B0604020202020204" pitchFamily="34" charset="0"/>
              </a:rPr>
              <a:t>Year 2</a:t>
            </a:r>
            <a:r>
              <a:rPr lang="en-GB" sz="1500" dirty="0">
                <a:solidFill>
                  <a:schemeClr val="bg1"/>
                </a:solidFill>
                <a:highlight>
                  <a:srgbClr val="000099"/>
                </a:highlight>
                <a:latin typeface="Arial" panose="020B0604020202020204" pitchFamily="34" charset="0"/>
                <a:cs typeface="Arial" panose="020B0604020202020204" pitchFamily="34" charset="0"/>
              </a:rPr>
              <a:t> </a:t>
            </a:r>
          </a:p>
          <a:p>
            <a:pPr marL="0" indent="0">
              <a:lnSpc>
                <a:spcPct val="100000"/>
              </a:lnSpc>
              <a:buFont typeface="Arial" panose="020B0604020202020204" pitchFamily="34" charset="0"/>
              <a:buNone/>
            </a:pPr>
            <a:r>
              <a:rPr lang="en-GB" sz="1500" b="1" dirty="0">
                <a:latin typeface="Arial" panose="020B0604020202020204" pitchFamily="34" charset="0"/>
                <a:cs typeface="Arial" panose="020B0604020202020204" pitchFamily="34" charset="0"/>
              </a:rPr>
              <a:t>April 2024 </a:t>
            </a:r>
            <a:r>
              <a:rPr lang="en-GB" sz="1500" i="1" dirty="0">
                <a:latin typeface="Arial" panose="020B0604020202020204" pitchFamily="34" charset="0"/>
                <a:cs typeface="Arial" panose="020B0604020202020204" pitchFamily="34" charset="0"/>
              </a:rPr>
              <a:t>- </a:t>
            </a:r>
            <a:r>
              <a:rPr lang="en-GB" sz="1500" b="1" dirty="0">
                <a:latin typeface="Arial" panose="020B0604020202020204" pitchFamily="34" charset="0"/>
                <a:cs typeface="Arial" panose="020B0604020202020204" pitchFamily="34" charset="0"/>
              </a:rPr>
              <a:t>March 2025</a:t>
            </a:r>
          </a:p>
          <a:p>
            <a:pPr marL="0" indent="0">
              <a:lnSpc>
                <a:spcPct val="100000"/>
              </a:lnSpc>
              <a:buFont typeface="Arial" panose="020B0604020202020204" pitchFamily="34" charset="0"/>
              <a:buNone/>
            </a:pPr>
            <a:endParaRPr lang="en-GB" sz="1500" b="1" dirty="0">
              <a:latin typeface="Arial" panose="020B0604020202020204" pitchFamily="34" charset="0"/>
              <a:cs typeface="Arial" panose="020B0604020202020204" pitchFamily="34" charset="0"/>
            </a:endParaRPr>
          </a:p>
          <a:p>
            <a:pPr>
              <a:lnSpc>
                <a:spcPct val="100000"/>
              </a:lnSpc>
            </a:pPr>
            <a:r>
              <a:rPr lang="en-GB" sz="1500" b="1" dirty="0">
                <a:latin typeface="Arial" panose="020B0604020202020204" pitchFamily="34" charset="0"/>
                <a:cs typeface="Arial" panose="020B0604020202020204" pitchFamily="34" charset="0"/>
              </a:rPr>
              <a:t>So far £1.87m Unallocated </a:t>
            </a:r>
          </a:p>
        </p:txBody>
      </p:sp>
    </p:spTree>
    <p:extLst>
      <p:ext uri="{BB962C8B-B14F-4D97-AF65-F5344CB8AC3E}">
        <p14:creationId xmlns:p14="http://schemas.microsoft.com/office/powerpoint/2010/main" val="258230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rectangle&#10;&#10;Description automatically generated">
            <a:extLst>
              <a:ext uri="{FF2B5EF4-FFF2-40B4-BE49-F238E27FC236}">
                <a16:creationId xmlns:a16="http://schemas.microsoft.com/office/drawing/2014/main" id="{5D477D2B-C5CA-E365-AEAC-4A478E0BD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392ED40-6E1A-FB9A-5C93-6F5833A2D9AF}"/>
              </a:ext>
            </a:extLst>
          </p:cNvPr>
          <p:cNvSpPr>
            <a:spLocks noGrp="1"/>
          </p:cNvSpPr>
          <p:nvPr>
            <p:ph idx="1"/>
          </p:nvPr>
        </p:nvSpPr>
        <p:spPr/>
        <p:txBody>
          <a:bodyPr>
            <a:noAutofit/>
          </a:bodyPr>
          <a:lstStyle/>
          <a:p>
            <a:pPr marL="228600" lvl="1">
              <a:lnSpc>
                <a:spcPct val="100000"/>
              </a:lnSpc>
              <a:spcBef>
                <a:spcPts val="1000"/>
              </a:spcBef>
            </a:pPr>
            <a:r>
              <a:rPr lang="en-GB" sz="1500" b="1" dirty="0">
                <a:latin typeface="Arial" panose="020B0604020202020204" pitchFamily="34" charset="0"/>
                <a:cs typeface="Arial" panose="020B0604020202020204" pitchFamily="34" charset="0"/>
              </a:rPr>
              <a:t>The original BSIP (Bus Service Improvement Plan) was launched in 2022 under the banner of Bus Back Better</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BBB originally proposed an overall budget of £3bn for bus travel</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DfT received over £7bn in applications. Suffolk submitted a bid £77m/£106m (exactly the same as Norfolk)</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Around 31/79 Local Transport Authorities received a share of £1.1bn BSIP funding. Unfortunately, Suffolk did not receive BSIP funding.</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Suffolk’s response:</a:t>
            </a:r>
          </a:p>
          <a:p>
            <a:pPr lvl="1">
              <a:lnSpc>
                <a:spcPct val="100000"/>
              </a:lnSpc>
            </a:pPr>
            <a:r>
              <a:rPr lang="en-GB" sz="1500" dirty="0">
                <a:latin typeface="Arial" panose="020B0604020202020204" pitchFamily="34" charset="0"/>
                <a:cs typeface="Arial" panose="020B0604020202020204" pitchFamily="34" charset="0"/>
              </a:rPr>
              <a:t>Asked for feedback from the DfT</a:t>
            </a:r>
          </a:p>
          <a:p>
            <a:pPr lvl="1">
              <a:lnSpc>
                <a:spcPct val="100000"/>
              </a:lnSpc>
            </a:pPr>
            <a:r>
              <a:rPr lang="en-GB" sz="1500" dirty="0">
                <a:latin typeface="Arial" panose="020B0604020202020204" pitchFamily="34" charset="0"/>
                <a:cs typeface="Arial" panose="020B0604020202020204" pitchFamily="34" charset="0"/>
              </a:rPr>
              <a:t>Formed an Enhanced Partnership (EP)</a:t>
            </a:r>
          </a:p>
          <a:p>
            <a:pPr lvl="1">
              <a:lnSpc>
                <a:spcPct val="100000"/>
              </a:lnSpc>
            </a:pPr>
            <a:r>
              <a:rPr lang="en-GB" sz="1500" dirty="0">
                <a:latin typeface="Arial" panose="020B0604020202020204" pitchFamily="34" charset="0"/>
                <a:cs typeface="Arial" panose="020B0604020202020204" pitchFamily="34" charset="0"/>
              </a:rPr>
              <a:t>What can we do within existing budgets</a:t>
            </a:r>
          </a:p>
          <a:p>
            <a:pPr lvl="1">
              <a:lnSpc>
                <a:spcPct val="100000"/>
              </a:lnSpc>
            </a:pPr>
            <a:r>
              <a:rPr lang="en-GB" sz="1500" dirty="0">
                <a:latin typeface="Arial" panose="020B0604020202020204" pitchFamily="34" charset="0"/>
                <a:cs typeface="Arial" panose="020B0604020202020204" pitchFamily="34" charset="0"/>
              </a:rPr>
              <a:t>How do we persuade DfT that Suffolk is a place worth investing in?</a:t>
            </a:r>
          </a:p>
        </p:txBody>
      </p:sp>
      <p:sp>
        <p:nvSpPr>
          <p:cNvPr id="5" name="Rectangle 2">
            <a:extLst>
              <a:ext uri="{FF2B5EF4-FFF2-40B4-BE49-F238E27FC236}">
                <a16:creationId xmlns:a16="http://schemas.microsoft.com/office/drawing/2014/main" id="{3226F537-9CC0-A5A1-4D39-653617D26B7D}"/>
              </a:ext>
            </a:extLst>
          </p:cNvPr>
          <p:cNvSpPr>
            <a:spLocks noChangeArrowheads="1"/>
          </p:cNvSpPr>
          <p:nvPr/>
        </p:nvSpPr>
        <p:spPr bwMode="auto">
          <a:xfrm>
            <a:off x="838200" y="794835"/>
            <a:ext cx="10318749"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200" b="1" dirty="0" err="1">
                <a:solidFill>
                  <a:srgbClr val="000099"/>
                </a:solidFill>
                <a:latin typeface="NeoSans" panose="02000506020000090004" pitchFamily="50" charset="0"/>
                <a:ea typeface="MS PGothic" pitchFamily="34" charset="-128"/>
                <a:cs typeface="+mn-cs"/>
              </a:rPr>
              <a:t>BSIP</a:t>
            </a:r>
            <a:r>
              <a:rPr lang="en-GB" sz="3200" b="1" dirty="0" err="1">
                <a:solidFill>
                  <a:srgbClr val="000099"/>
                </a:solidFill>
                <a:ea typeface="MS PGothic" pitchFamily="34" charset="-128"/>
                <a:cs typeface="Arial" panose="020B0604020202020204" pitchFamily="34" charset="0"/>
              </a:rPr>
              <a:t>:</a:t>
            </a:r>
            <a:r>
              <a:rPr lang="en-GB" sz="3200" b="1" dirty="0" err="1">
                <a:solidFill>
                  <a:srgbClr val="000099"/>
                </a:solidFill>
                <a:latin typeface="NeoSans" panose="02000506020000090004" pitchFamily="50" charset="0"/>
                <a:ea typeface="MS PGothic" pitchFamily="34" charset="-128"/>
                <a:cs typeface="+mn-cs"/>
              </a:rPr>
              <a:t>Background</a:t>
            </a:r>
            <a:endParaRPr lang="en-GB" sz="3200" b="1" dirty="0">
              <a:solidFill>
                <a:srgbClr val="000099"/>
              </a:solidFill>
              <a:latin typeface="NeoSans" panose="02000506020000090004" pitchFamily="50" charset="0"/>
              <a:ea typeface="MS PGothic" pitchFamily="34" charset="-128"/>
              <a:cs typeface="+mn-cs"/>
            </a:endParaRPr>
          </a:p>
        </p:txBody>
      </p:sp>
    </p:spTree>
    <p:extLst>
      <p:ext uri="{BB962C8B-B14F-4D97-AF65-F5344CB8AC3E}">
        <p14:creationId xmlns:p14="http://schemas.microsoft.com/office/powerpoint/2010/main" val="195289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10;&#10;Description automatically generated">
            <a:extLst>
              <a:ext uri="{FF2B5EF4-FFF2-40B4-BE49-F238E27FC236}">
                <a16:creationId xmlns:a16="http://schemas.microsoft.com/office/drawing/2014/main" id="{DA5E2529-6D23-83A8-A247-C7A950D11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2">
            <a:extLst>
              <a:ext uri="{FF2B5EF4-FFF2-40B4-BE49-F238E27FC236}">
                <a16:creationId xmlns:a16="http://schemas.microsoft.com/office/drawing/2014/main" id="{8D3E5E03-693E-0D48-83E1-38801FF56C20}"/>
              </a:ext>
            </a:extLst>
          </p:cNvPr>
          <p:cNvSpPr>
            <a:spLocks noChangeArrowheads="1"/>
          </p:cNvSpPr>
          <p:nvPr/>
        </p:nvSpPr>
        <p:spPr bwMode="auto">
          <a:xfrm>
            <a:off x="838200" y="794835"/>
            <a:ext cx="10318749"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200" b="1" dirty="0">
                <a:solidFill>
                  <a:srgbClr val="000099"/>
                </a:solidFill>
                <a:latin typeface="NeoSans" panose="02000506020000090004" pitchFamily="50" charset="0"/>
                <a:ea typeface="MS PGothic" pitchFamily="34" charset="-128"/>
                <a:cs typeface="+mn-cs"/>
              </a:rPr>
              <a:t>DfT Feedback</a:t>
            </a:r>
          </a:p>
        </p:txBody>
      </p:sp>
      <p:sp>
        <p:nvSpPr>
          <p:cNvPr id="3" name="Text Placeholder 2">
            <a:extLst>
              <a:ext uri="{FF2B5EF4-FFF2-40B4-BE49-F238E27FC236}">
                <a16:creationId xmlns:a16="http://schemas.microsoft.com/office/drawing/2014/main" id="{E2CD563B-B3C3-36A7-EA53-F1FD705FBB54}"/>
              </a:ext>
            </a:extLst>
          </p:cNvPr>
          <p:cNvSpPr>
            <a:spLocks noGrp="1"/>
          </p:cNvSpPr>
          <p:nvPr>
            <p:ph type="body" idx="1"/>
          </p:nvPr>
        </p:nvSpPr>
        <p:spPr>
          <a:xfrm>
            <a:off x="839788" y="1545361"/>
            <a:ext cx="5157787" cy="823912"/>
          </a:xfrm>
        </p:spPr>
        <p:txBody>
          <a:bodyPr anchor="t">
            <a:normAutofit/>
          </a:bodyPr>
          <a:lstStyle/>
          <a:p>
            <a:r>
              <a:rPr lang="en-GB" sz="2000" dirty="0" err="1">
                <a:latin typeface="Arial" panose="020B0604020202020204" pitchFamily="34" charset="0"/>
                <a:cs typeface="Arial" panose="020B0604020202020204" pitchFamily="34" charset="0"/>
              </a:rPr>
              <a:t>Dft</a:t>
            </a:r>
            <a:r>
              <a:rPr lang="en-GB" sz="2000" dirty="0">
                <a:latin typeface="Arial" panose="020B0604020202020204" pitchFamily="34" charset="0"/>
                <a:cs typeface="Arial" panose="020B0604020202020204" pitchFamily="34" charset="0"/>
              </a:rPr>
              <a:t> Suggestions</a:t>
            </a:r>
          </a:p>
        </p:txBody>
      </p:sp>
      <p:sp>
        <p:nvSpPr>
          <p:cNvPr id="4" name="Content Placeholder 3">
            <a:extLst>
              <a:ext uri="{FF2B5EF4-FFF2-40B4-BE49-F238E27FC236}">
                <a16:creationId xmlns:a16="http://schemas.microsoft.com/office/drawing/2014/main" id="{F3D72326-66E7-56C0-79DC-FF7E32C467C3}"/>
              </a:ext>
            </a:extLst>
          </p:cNvPr>
          <p:cNvSpPr>
            <a:spLocks noGrp="1"/>
          </p:cNvSpPr>
          <p:nvPr>
            <p:ph sz="half" idx="2"/>
          </p:nvPr>
        </p:nvSpPr>
        <p:spPr>
          <a:xfrm>
            <a:off x="839788" y="2095270"/>
            <a:ext cx="5157787" cy="4251209"/>
          </a:xfrm>
        </p:spPr>
        <p:txBody>
          <a:bodyPr>
            <a:normAutofit fontScale="70000" lnSpcReduction="20000"/>
          </a:bodyPr>
          <a:lstStyle/>
          <a:p>
            <a:pPr marL="228600" lvl="1">
              <a:lnSpc>
                <a:spcPct val="120000"/>
              </a:lnSpc>
              <a:spcBef>
                <a:spcPts val="1000"/>
              </a:spcBef>
            </a:pPr>
            <a:r>
              <a:rPr lang="en-GB" sz="2100" b="1" dirty="0">
                <a:solidFill>
                  <a:schemeClr val="accent6"/>
                </a:solidFill>
                <a:latin typeface="Arial" panose="020B0604020202020204" pitchFamily="34" charset="0"/>
                <a:cs typeface="Arial" panose="020B0604020202020204" pitchFamily="34" charset="0"/>
              </a:rPr>
              <a:t>Implement an EP </a:t>
            </a:r>
            <a:r>
              <a:rPr lang="en-GB" sz="2100" b="1" dirty="0">
                <a:solidFill>
                  <a:schemeClr val="accent6"/>
                </a:solidFill>
                <a:latin typeface="Arial" panose="020B0604020202020204" pitchFamily="34" charset="0"/>
                <a:cs typeface="Arial" panose="020B0604020202020204" pitchFamily="34" charset="0"/>
                <a:sym typeface="Wingdings" panose="05000000000000000000" pitchFamily="2" charset="2"/>
              </a:rPr>
              <a:t></a:t>
            </a:r>
            <a:endParaRPr lang="en-GB" sz="2100" b="1" dirty="0">
              <a:solidFill>
                <a:schemeClr val="accent6"/>
              </a:solidFill>
              <a:latin typeface="Arial" panose="020B0604020202020204" pitchFamily="34" charset="0"/>
              <a:cs typeface="Arial" panose="020B0604020202020204" pitchFamily="34" charset="0"/>
            </a:endParaRPr>
          </a:p>
          <a:p>
            <a:pPr marL="228600" lvl="1">
              <a:lnSpc>
                <a:spcPct val="120000"/>
              </a:lnSpc>
              <a:spcBef>
                <a:spcPts val="1000"/>
              </a:spcBef>
            </a:pPr>
            <a:r>
              <a:rPr lang="en-GB" sz="2100" b="1" dirty="0">
                <a:solidFill>
                  <a:srgbClr val="FF0000"/>
                </a:solidFill>
                <a:latin typeface="Arial" panose="020B0604020202020204" pitchFamily="34" charset="0"/>
                <a:cs typeface="Arial" panose="020B0604020202020204" pitchFamily="34" charset="0"/>
              </a:rPr>
              <a:t>Develop a pipeline of schemes </a:t>
            </a:r>
            <a:r>
              <a:rPr lang="en-GB" sz="2100" b="1" dirty="0">
                <a:solidFill>
                  <a:srgbClr val="FF0000"/>
                </a:solidFill>
              </a:rPr>
              <a:t>X</a:t>
            </a:r>
            <a:endParaRPr lang="en-GB" sz="2100" b="1" dirty="0">
              <a:latin typeface="Arial" panose="020B0604020202020204" pitchFamily="34" charset="0"/>
              <a:cs typeface="Arial" panose="020B0604020202020204" pitchFamily="34" charset="0"/>
            </a:endParaRPr>
          </a:p>
          <a:p>
            <a:pPr marL="228600" lvl="1">
              <a:lnSpc>
                <a:spcPct val="120000"/>
              </a:lnSpc>
              <a:spcBef>
                <a:spcPts val="1000"/>
              </a:spcBef>
            </a:pPr>
            <a:r>
              <a:rPr lang="en-GB" sz="2100" b="1" dirty="0">
                <a:solidFill>
                  <a:schemeClr val="accent6"/>
                </a:solidFill>
                <a:latin typeface="Arial" panose="020B0604020202020204" pitchFamily="34" charset="0"/>
                <a:cs typeface="Arial" panose="020B0604020202020204" pitchFamily="34" charset="0"/>
              </a:rPr>
              <a:t>Introduce a Customer Charter </a:t>
            </a:r>
            <a:r>
              <a:rPr lang="en-GB" sz="2100" b="1" dirty="0">
                <a:solidFill>
                  <a:schemeClr val="accent6"/>
                </a:solidFill>
                <a:latin typeface="Arial" panose="020B0604020202020204" pitchFamily="34" charset="0"/>
                <a:cs typeface="Arial" panose="020B0604020202020204" pitchFamily="34" charset="0"/>
                <a:sym typeface="Wingdings" panose="05000000000000000000" pitchFamily="2" charset="2"/>
              </a:rPr>
              <a:t></a:t>
            </a:r>
            <a:endParaRPr lang="en-GB" sz="2100" b="1" dirty="0">
              <a:solidFill>
                <a:schemeClr val="accent6"/>
              </a:solidFill>
              <a:latin typeface="Arial" panose="020B0604020202020204" pitchFamily="34" charset="0"/>
              <a:cs typeface="Arial" panose="020B0604020202020204" pitchFamily="34" charset="0"/>
            </a:endParaRPr>
          </a:p>
          <a:p>
            <a:pPr marL="228600" lvl="1">
              <a:lnSpc>
                <a:spcPct val="120000"/>
              </a:lnSpc>
              <a:spcBef>
                <a:spcPts val="1000"/>
              </a:spcBef>
            </a:pPr>
            <a:r>
              <a:rPr lang="en-GB" sz="2100" b="1" dirty="0">
                <a:solidFill>
                  <a:schemeClr val="accent6"/>
                </a:solidFill>
                <a:latin typeface="Arial" panose="020B0604020202020204" pitchFamily="34" charset="0"/>
                <a:cs typeface="Arial" panose="020B0604020202020204" pitchFamily="34" charset="0"/>
              </a:rPr>
              <a:t>Branding and Marketing </a:t>
            </a:r>
            <a:r>
              <a:rPr lang="en-GB" sz="2100" b="1" dirty="0">
                <a:solidFill>
                  <a:schemeClr val="accent6"/>
                </a:solidFill>
                <a:latin typeface="Arial" panose="020B0604020202020204" pitchFamily="34" charset="0"/>
                <a:cs typeface="Arial" panose="020B0604020202020204" pitchFamily="34" charset="0"/>
                <a:sym typeface="Wingdings" panose="05000000000000000000" pitchFamily="2" charset="2"/>
              </a:rPr>
              <a:t></a:t>
            </a:r>
            <a:endParaRPr lang="en-GB" sz="2100" b="1" dirty="0">
              <a:solidFill>
                <a:schemeClr val="accent6"/>
              </a:solidFill>
              <a:latin typeface="Arial" panose="020B0604020202020204" pitchFamily="34" charset="0"/>
              <a:cs typeface="Arial" panose="020B0604020202020204" pitchFamily="34" charset="0"/>
            </a:endParaRPr>
          </a:p>
          <a:p>
            <a:pPr marL="228600" lvl="1">
              <a:lnSpc>
                <a:spcPct val="120000"/>
              </a:lnSpc>
              <a:spcBef>
                <a:spcPts val="1000"/>
              </a:spcBef>
            </a:pPr>
            <a:r>
              <a:rPr lang="en-GB" sz="2100" b="1" dirty="0">
                <a:solidFill>
                  <a:srgbClr val="FF0000"/>
                </a:solidFill>
                <a:latin typeface="Arial" panose="020B0604020202020204" pitchFamily="34" charset="0"/>
                <a:cs typeface="Arial" panose="020B0604020202020204" pitchFamily="34" charset="0"/>
              </a:rPr>
              <a:t>Ticketing schemes (£2 fare cap came in since this was suggested)</a:t>
            </a:r>
            <a:r>
              <a:rPr lang="en-GB" sz="21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endParaRPr lang="en-GB" sz="2100" b="1" dirty="0">
              <a:solidFill>
                <a:srgbClr val="FF0000"/>
              </a:solidFill>
              <a:latin typeface="Arial" panose="020B0604020202020204" pitchFamily="34" charset="0"/>
              <a:cs typeface="Arial" panose="020B0604020202020204" pitchFamily="34" charset="0"/>
            </a:endParaRPr>
          </a:p>
          <a:p>
            <a:pPr marL="228600" lvl="1">
              <a:lnSpc>
                <a:spcPct val="120000"/>
              </a:lnSpc>
              <a:spcBef>
                <a:spcPts val="1000"/>
              </a:spcBef>
            </a:pPr>
            <a:r>
              <a:rPr lang="en-GB" sz="2100" b="1" dirty="0">
                <a:solidFill>
                  <a:schemeClr val="accent6"/>
                </a:solidFill>
                <a:latin typeface="Arial" panose="020B0604020202020204" pitchFamily="34" charset="0"/>
                <a:cs typeface="Arial" panose="020B0604020202020204" pitchFamily="34" charset="0"/>
              </a:rPr>
              <a:t>Upskill the transport workforce within the Council </a:t>
            </a:r>
            <a:r>
              <a:rPr lang="en-GB" sz="2100" b="1" dirty="0">
                <a:solidFill>
                  <a:schemeClr val="accent6"/>
                </a:solidFill>
                <a:latin typeface="Arial" panose="020B0604020202020204" pitchFamily="34" charset="0"/>
                <a:cs typeface="Arial" panose="020B0604020202020204" pitchFamily="34" charset="0"/>
                <a:sym typeface="Wingdings" panose="05000000000000000000" pitchFamily="2" charset="2"/>
              </a:rPr>
              <a:t></a:t>
            </a:r>
            <a:endParaRPr lang="en-GB" sz="2100" b="1" dirty="0">
              <a:solidFill>
                <a:schemeClr val="accent6"/>
              </a:solidFill>
              <a:latin typeface="Arial" panose="020B0604020202020204" pitchFamily="34" charset="0"/>
              <a:cs typeface="Arial" panose="020B0604020202020204" pitchFamily="34" charset="0"/>
            </a:endParaRPr>
          </a:p>
          <a:p>
            <a:pPr marL="228600" lvl="1">
              <a:lnSpc>
                <a:spcPct val="120000"/>
              </a:lnSpc>
              <a:spcBef>
                <a:spcPts val="1000"/>
              </a:spcBef>
            </a:pPr>
            <a:r>
              <a:rPr lang="en-GB" sz="2100" b="1" dirty="0">
                <a:solidFill>
                  <a:schemeClr val="accent6"/>
                </a:solidFill>
                <a:latin typeface="Arial" panose="020B0604020202020204" pitchFamily="34" charset="0"/>
                <a:cs typeface="Arial" panose="020B0604020202020204" pitchFamily="34" charset="0"/>
              </a:rPr>
              <a:t>Link everything to Local Transport Plan (LTP) and Active Travel (AT) </a:t>
            </a:r>
            <a:r>
              <a:rPr lang="en-GB" sz="2100" b="1" dirty="0">
                <a:solidFill>
                  <a:schemeClr val="accent6"/>
                </a:solidFill>
                <a:latin typeface="Arial" panose="020B0604020202020204" pitchFamily="34" charset="0"/>
                <a:cs typeface="Arial" panose="020B0604020202020204" pitchFamily="34" charset="0"/>
                <a:sym typeface="Wingdings" panose="05000000000000000000" pitchFamily="2" charset="2"/>
              </a:rPr>
              <a:t></a:t>
            </a:r>
            <a:endParaRPr lang="en-GB" sz="2100" b="1" dirty="0">
              <a:solidFill>
                <a:schemeClr val="accent6"/>
              </a:solidFill>
              <a:latin typeface="Arial" panose="020B0604020202020204" pitchFamily="34" charset="0"/>
              <a:cs typeface="Arial" panose="020B0604020202020204" pitchFamily="34" charset="0"/>
            </a:endParaRPr>
          </a:p>
          <a:p>
            <a:pPr marL="0" lvl="1" indent="0">
              <a:lnSpc>
                <a:spcPct val="120000"/>
              </a:lnSpc>
              <a:spcBef>
                <a:spcPts val="1000"/>
              </a:spcBef>
              <a:buNone/>
            </a:pPr>
            <a:r>
              <a:rPr lang="en-GB" sz="2100" b="1" dirty="0">
                <a:solidFill>
                  <a:srgbClr val="FF0000"/>
                </a:solidFill>
              </a:rPr>
              <a:t>X </a:t>
            </a:r>
            <a:r>
              <a:rPr lang="en-GB" sz="2100" b="1" dirty="0">
                <a:solidFill>
                  <a:srgbClr val="FF0000"/>
                </a:solidFill>
                <a:latin typeface="Arial" panose="020B0604020202020204" pitchFamily="34" charset="0"/>
                <a:cs typeface="Arial" panose="020B0604020202020204" pitchFamily="34" charset="0"/>
              </a:rPr>
              <a:t>The DfT judged our BSIP good but below the threshold for funding. One area we could improve on was that we had no pipeline of schemes prepared and ready to be implemented – without this we could not deliver “at pace”</a:t>
            </a:r>
            <a:endParaRPr lang="en-GB" sz="2100" dirty="0">
              <a:solidFill>
                <a:srgbClr val="FF0000"/>
              </a:solidFill>
            </a:endParaRPr>
          </a:p>
          <a:p>
            <a:pPr lvl="2"/>
            <a:endParaRPr lang="en-GB" sz="2100" dirty="0"/>
          </a:p>
          <a:p>
            <a:pPr lvl="1"/>
            <a:endParaRPr lang="en-GB" dirty="0"/>
          </a:p>
        </p:txBody>
      </p:sp>
      <p:sp>
        <p:nvSpPr>
          <p:cNvPr id="5" name="Text Placeholder 4">
            <a:extLst>
              <a:ext uri="{FF2B5EF4-FFF2-40B4-BE49-F238E27FC236}">
                <a16:creationId xmlns:a16="http://schemas.microsoft.com/office/drawing/2014/main" id="{47B5588D-6585-FDC8-AA3F-A96F2B21C5E6}"/>
              </a:ext>
            </a:extLst>
          </p:cNvPr>
          <p:cNvSpPr>
            <a:spLocks noGrp="1"/>
          </p:cNvSpPr>
          <p:nvPr>
            <p:ph type="body" sz="quarter" idx="3"/>
          </p:nvPr>
        </p:nvSpPr>
        <p:spPr>
          <a:xfrm>
            <a:off x="6172200" y="1545361"/>
            <a:ext cx="5183188" cy="823912"/>
          </a:xfrm>
        </p:spPr>
        <p:txBody>
          <a:bodyPr anchor="t">
            <a:normAutofit/>
          </a:bodyPr>
          <a:lstStyle/>
          <a:p>
            <a:r>
              <a:rPr lang="en-GB" sz="2000" dirty="0">
                <a:latin typeface="Arial" panose="020B0604020202020204" pitchFamily="34" charset="0"/>
                <a:cs typeface="Arial" panose="020B0604020202020204" pitchFamily="34" charset="0"/>
              </a:rPr>
              <a:t>Suffolk response</a:t>
            </a:r>
          </a:p>
        </p:txBody>
      </p:sp>
      <p:sp>
        <p:nvSpPr>
          <p:cNvPr id="6" name="Content Placeholder 5">
            <a:extLst>
              <a:ext uri="{FF2B5EF4-FFF2-40B4-BE49-F238E27FC236}">
                <a16:creationId xmlns:a16="http://schemas.microsoft.com/office/drawing/2014/main" id="{5E77BB6B-A43A-F2EE-7F41-3B3BFF8DC3F3}"/>
              </a:ext>
            </a:extLst>
          </p:cNvPr>
          <p:cNvSpPr>
            <a:spLocks noGrp="1"/>
          </p:cNvSpPr>
          <p:nvPr>
            <p:ph sz="quarter" idx="4"/>
          </p:nvPr>
        </p:nvSpPr>
        <p:spPr>
          <a:xfrm>
            <a:off x="6172200" y="2095271"/>
            <a:ext cx="5183188" cy="536889"/>
          </a:xfrm>
        </p:spPr>
        <p:txBody>
          <a:bodyPr>
            <a:noAutofit/>
          </a:bodyPr>
          <a:lstStyle/>
          <a:p>
            <a:pPr marL="228600" lvl="1">
              <a:lnSpc>
                <a:spcPct val="100000"/>
              </a:lnSpc>
              <a:spcBef>
                <a:spcPts val="1000"/>
              </a:spcBef>
            </a:pPr>
            <a:r>
              <a:rPr lang="en-GB" sz="1500" b="1" dirty="0">
                <a:latin typeface="Arial" panose="020B0604020202020204" pitchFamily="34" charset="0"/>
                <a:cs typeface="Arial" panose="020B0604020202020204" pitchFamily="34" charset="0"/>
              </a:rPr>
              <a:t>We have already started or implemented most of the left-hand side of the page</a:t>
            </a:r>
          </a:p>
        </p:txBody>
      </p:sp>
      <p:sp>
        <p:nvSpPr>
          <p:cNvPr id="2" name="Text Placeholder 4">
            <a:extLst>
              <a:ext uri="{FF2B5EF4-FFF2-40B4-BE49-F238E27FC236}">
                <a16:creationId xmlns:a16="http://schemas.microsoft.com/office/drawing/2014/main" id="{03AA3816-2BAF-78DE-BE91-8BE90A92E4C2}"/>
              </a:ext>
            </a:extLst>
          </p:cNvPr>
          <p:cNvSpPr txBox="1">
            <a:spLocks/>
          </p:cNvSpPr>
          <p:nvPr/>
        </p:nvSpPr>
        <p:spPr>
          <a:xfrm>
            <a:off x="6172200" y="2959030"/>
            <a:ext cx="518318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What else could we do?</a:t>
            </a:r>
          </a:p>
        </p:txBody>
      </p:sp>
      <p:sp>
        <p:nvSpPr>
          <p:cNvPr id="8" name="Content Placeholder 5">
            <a:extLst>
              <a:ext uri="{FF2B5EF4-FFF2-40B4-BE49-F238E27FC236}">
                <a16:creationId xmlns:a16="http://schemas.microsoft.com/office/drawing/2014/main" id="{10B02DEE-D7C8-51B3-3195-BF7F457F4AB0}"/>
              </a:ext>
            </a:extLst>
          </p:cNvPr>
          <p:cNvSpPr txBox="1">
            <a:spLocks/>
          </p:cNvSpPr>
          <p:nvPr/>
        </p:nvSpPr>
        <p:spPr>
          <a:xfrm>
            <a:off x="6172199" y="3508940"/>
            <a:ext cx="5351461" cy="24184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pPr>
            <a:r>
              <a:rPr lang="en-GB" sz="1500" b="1" dirty="0">
                <a:latin typeface="Arial" panose="020B0604020202020204" pitchFamily="34" charset="0"/>
                <a:cs typeface="Arial" panose="020B0604020202020204" pitchFamily="34" charset="0"/>
              </a:rPr>
              <a:t>Continue to lobby the DfT to invest in Suffolk</a:t>
            </a:r>
          </a:p>
          <a:p>
            <a:pPr marL="228600" lvl="1">
              <a:lnSpc>
                <a:spcPct val="100000"/>
              </a:lnSpc>
              <a:spcBef>
                <a:spcPts val="1000"/>
              </a:spcBef>
            </a:pPr>
            <a:r>
              <a:rPr lang="en-GB" sz="1500" b="1" dirty="0">
                <a:solidFill>
                  <a:schemeClr val="accent6"/>
                </a:solidFill>
                <a:latin typeface="Arial" panose="020B0604020202020204" pitchFamily="34" charset="0"/>
                <a:cs typeface="Arial" panose="020B0604020202020204" pitchFamily="34" charset="0"/>
              </a:rPr>
              <a:t>Explore the idea of taking people to the bus rather than the bus to the people </a:t>
            </a:r>
            <a:r>
              <a:rPr lang="en-GB" sz="1500" b="1" dirty="0">
                <a:solidFill>
                  <a:schemeClr val="accent6"/>
                </a:solidFill>
                <a:latin typeface="Arial" panose="020B0604020202020204" pitchFamily="34" charset="0"/>
                <a:cs typeface="Arial" panose="020B0604020202020204" pitchFamily="34" charset="0"/>
                <a:sym typeface="Wingdings" panose="05000000000000000000" pitchFamily="2" charset="2"/>
              </a:rPr>
              <a:t></a:t>
            </a:r>
            <a:endParaRPr lang="en-GB" sz="1500" b="1" dirty="0">
              <a:solidFill>
                <a:schemeClr val="accent6"/>
              </a:solidFill>
              <a:latin typeface="Arial" panose="020B0604020202020204" pitchFamily="34" charset="0"/>
              <a:cs typeface="Arial" panose="020B0604020202020204" pitchFamily="34" charset="0"/>
            </a:endParaRPr>
          </a:p>
          <a:p>
            <a:pPr marL="228600" lvl="1">
              <a:lnSpc>
                <a:spcPct val="100000"/>
              </a:lnSpc>
              <a:spcBef>
                <a:spcPts val="1000"/>
              </a:spcBef>
            </a:pPr>
            <a:r>
              <a:rPr lang="en-GB" sz="1500" b="1" dirty="0">
                <a:solidFill>
                  <a:schemeClr val="accent6"/>
                </a:solidFill>
                <a:latin typeface="Arial" panose="020B0604020202020204" pitchFamily="34" charset="0"/>
                <a:cs typeface="Arial" panose="020B0604020202020204" pitchFamily="34" charset="0"/>
              </a:rPr>
              <a:t>Heat mapping to identify areas of transport desert </a:t>
            </a:r>
            <a:r>
              <a:rPr lang="en-GB" sz="1500" b="1" dirty="0">
                <a:solidFill>
                  <a:schemeClr val="accent6"/>
                </a:solidFill>
                <a:latin typeface="Arial" panose="020B0604020202020204" pitchFamily="34" charset="0"/>
                <a:cs typeface="Arial" panose="020B0604020202020204" pitchFamily="34" charset="0"/>
                <a:sym typeface="Wingdings" panose="05000000000000000000" pitchFamily="2" charset="2"/>
              </a:rPr>
              <a:t></a:t>
            </a:r>
            <a:endParaRPr lang="en-GB" sz="1500" b="1" dirty="0">
              <a:solidFill>
                <a:schemeClr val="accent6"/>
              </a:solidFill>
              <a:latin typeface="Arial" panose="020B0604020202020204" pitchFamily="34" charset="0"/>
              <a:cs typeface="Arial" panose="020B0604020202020204" pitchFamily="34" charset="0"/>
            </a:endParaRPr>
          </a:p>
          <a:p>
            <a:pPr marL="228600" lvl="1">
              <a:lnSpc>
                <a:spcPct val="100000"/>
              </a:lnSpc>
              <a:spcBef>
                <a:spcPts val="1000"/>
              </a:spcBef>
            </a:pPr>
            <a:r>
              <a:rPr lang="en-GB" sz="1500" b="1" dirty="0">
                <a:solidFill>
                  <a:schemeClr val="accent6"/>
                </a:solidFill>
                <a:latin typeface="Arial" panose="020B0604020202020204" pitchFamily="34" charset="0"/>
                <a:cs typeface="Arial" panose="020B0604020202020204" pitchFamily="34" charset="0"/>
              </a:rPr>
              <a:t>Engage with communities about transport needs </a:t>
            </a:r>
            <a:r>
              <a:rPr lang="en-GB" sz="1500" b="1" dirty="0">
                <a:solidFill>
                  <a:schemeClr val="accent6"/>
                </a:solidFill>
                <a:latin typeface="Arial" panose="020B0604020202020204" pitchFamily="34" charset="0"/>
                <a:cs typeface="Arial" panose="020B0604020202020204" pitchFamily="34" charset="0"/>
                <a:sym typeface="Wingdings" panose="05000000000000000000" pitchFamily="2" charset="2"/>
              </a:rPr>
              <a:t></a:t>
            </a:r>
            <a:endParaRPr lang="en-GB" sz="1500" b="1" dirty="0">
              <a:solidFill>
                <a:schemeClr val="accent6"/>
              </a:solidFill>
              <a:latin typeface="Arial" panose="020B0604020202020204" pitchFamily="34" charset="0"/>
              <a:cs typeface="Arial" panose="020B0604020202020204" pitchFamily="34" charset="0"/>
            </a:endParaRPr>
          </a:p>
        </p:txBody>
      </p:sp>
      <p:sp>
        <p:nvSpPr>
          <p:cNvPr id="10" name="Text Placeholder 4">
            <a:extLst>
              <a:ext uri="{FF2B5EF4-FFF2-40B4-BE49-F238E27FC236}">
                <a16:creationId xmlns:a16="http://schemas.microsoft.com/office/drawing/2014/main" id="{D79508DB-43DC-2D7C-0497-38122282A365}"/>
              </a:ext>
            </a:extLst>
          </p:cNvPr>
          <p:cNvSpPr txBox="1">
            <a:spLocks/>
          </p:cNvSpPr>
          <p:nvPr/>
        </p:nvSpPr>
        <p:spPr>
          <a:xfrm>
            <a:off x="6169024" y="5651209"/>
            <a:ext cx="518318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£300k DfT funded capacity grant received in 2022</a:t>
            </a:r>
          </a:p>
        </p:txBody>
      </p:sp>
    </p:spTree>
    <p:extLst>
      <p:ext uri="{BB962C8B-B14F-4D97-AF65-F5344CB8AC3E}">
        <p14:creationId xmlns:p14="http://schemas.microsoft.com/office/powerpoint/2010/main" val="273794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rectangle&#10;&#10;Description automatically generated">
            <a:extLst>
              <a:ext uri="{FF2B5EF4-FFF2-40B4-BE49-F238E27FC236}">
                <a16:creationId xmlns:a16="http://schemas.microsoft.com/office/drawing/2014/main" id="{37BE0BD0-2C4A-CE78-1D27-633E8FFE9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2">
            <a:extLst>
              <a:ext uri="{FF2B5EF4-FFF2-40B4-BE49-F238E27FC236}">
                <a16:creationId xmlns:a16="http://schemas.microsoft.com/office/drawing/2014/main" id="{6628A063-46A6-DB99-2DDB-02313DD30ACC}"/>
              </a:ext>
            </a:extLst>
          </p:cNvPr>
          <p:cNvSpPr>
            <a:spLocks noChangeArrowheads="1"/>
          </p:cNvSpPr>
          <p:nvPr/>
        </p:nvSpPr>
        <p:spPr bwMode="auto">
          <a:xfrm>
            <a:off x="838200" y="794835"/>
            <a:ext cx="9591392"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200" b="1" dirty="0">
                <a:solidFill>
                  <a:srgbClr val="000099"/>
                </a:solidFill>
                <a:latin typeface="NeoSans" panose="02000506020000090004" pitchFamily="50" charset="0"/>
                <a:ea typeface="MS PGothic" pitchFamily="34" charset="-128"/>
                <a:cs typeface="+mn-cs"/>
              </a:rPr>
              <a:t>Suffolk Enhanced Partnership </a:t>
            </a:r>
            <a:r>
              <a:rPr lang="en-GB" sz="3200" dirty="0">
                <a:solidFill>
                  <a:srgbClr val="000099"/>
                </a:solidFill>
              </a:rPr>
              <a:t>(</a:t>
            </a:r>
            <a:r>
              <a:rPr lang="en-GB" sz="3200" b="1" dirty="0">
                <a:solidFill>
                  <a:srgbClr val="000099"/>
                </a:solidFill>
                <a:latin typeface="NeoSans" panose="02000506020000090004" pitchFamily="50" charset="0"/>
                <a:ea typeface="MS PGothic" pitchFamily="34" charset="-128"/>
                <a:cs typeface="+mn-cs"/>
              </a:rPr>
              <a:t>EP</a:t>
            </a:r>
            <a:r>
              <a:rPr lang="en-GB" sz="3200" dirty="0">
                <a:solidFill>
                  <a:srgbClr val="000099"/>
                </a:solidFill>
              </a:rPr>
              <a:t>)</a:t>
            </a:r>
            <a:endParaRPr lang="en-GB" sz="3200" b="1" dirty="0">
              <a:solidFill>
                <a:srgbClr val="000099"/>
              </a:solidFill>
              <a:latin typeface="NeoSans" panose="02000506020000090004" pitchFamily="50" charset="0"/>
              <a:ea typeface="MS PGothic" pitchFamily="34" charset="-128"/>
              <a:cs typeface="+mn-cs"/>
            </a:endParaRPr>
          </a:p>
        </p:txBody>
      </p:sp>
      <p:sp>
        <p:nvSpPr>
          <p:cNvPr id="13" name="Content Placeholder 2">
            <a:extLst>
              <a:ext uri="{FF2B5EF4-FFF2-40B4-BE49-F238E27FC236}">
                <a16:creationId xmlns:a16="http://schemas.microsoft.com/office/drawing/2014/main" id="{48D97809-A29E-FE69-A0F1-1A90AA50FFA8}"/>
              </a:ext>
            </a:extLst>
          </p:cNvPr>
          <p:cNvSpPr>
            <a:spLocks noGrp="1"/>
          </p:cNvSpPr>
          <p:nvPr>
            <p:ph idx="1"/>
          </p:nvPr>
        </p:nvSpPr>
        <p:spPr>
          <a:xfrm>
            <a:off x="838200" y="1825625"/>
            <a:ext cx="10515600" cy="4351338"/>
          </a:xfrm>
        </p:spPr>
        <p:txBody>
          <a:bodyPr>
            <a:normAutofit/>
          </a:bodyPr>
          <a:lstStyle/>
          <a:p>
            <a:pPr marL="0" lvl="1" indent="0">
              <a:lnSpc>
                <a:spcPct val="180000"/>
              </a:lnSpc>
              <a:spcBef>
                <a:spcPts val="1000"/>
              </a:spcBef>
              <a:buNone/>
            </a:pPr>
            <a:r>
              <a:rPr kumimoji="0" lang="en-GB"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Our Enhanced Partnership (EP)</a:t>
            </a:r>
          </a:p>
          <a:p>
            <a:pPr marL="228600" lvl="1">
              <a:lnSpc>
                <a:spcPct val="120000"/>
              </a:lnSpc>
              <a:spcBef>
                <a:spcPts val="1000"/>
              </a:spcBef>
            </a:pPr>
            <a:r>
              <a:rPr lang="en-GB" sz="1600" b="1" dirty="0">
                <a:latin typeface="Arial" panose="020B0604020202020204" pitchFamily="34" charset="0"/>
                <a:cs typeface="Arial" panose="020B0604020202020204" pitchFamily="34" charset="0"/>
              </a:rPr>
              <a:t>The BSIP is “what you will do – the EP is the legal framework for how you deliver the BSIP” (DfT)</a:t>
            </a:r>
          </a:p>
          <a:p>
            <a:pPr marL="228600" lvl="1">
              <a:lnSpc>
                <a:spcPct val="120000"/>
              </a:lnSpc>
              <a:spcBef>
                <a:spcPts val="1000"/>
              </a:spcBef>
            </a:pPr>
            <a:r>
              <a:rPr lang="en-GB" sz="1600" b="1" dirty="0">
                <a:latin typeface="Arial" panose="020B0604020202020204" pitchFamily="34" charset="0"/>
                <a:cs typeface="Arial" panose="020B0604020202020204" pitchFamily="34" charset="0"/>
              </a:rPr>
              <a:t>Launched in 2022 – one of the first in England </a:t>
            </a:r>
          </a:p>
          <a:p>
            <a:pPr marL="228600" lvl="1">
              <a:lnSpc>
                <a:spcPct val="120000"/>
              </a:lnSpc>
              <a:spcBef>
                <a:spcPts val="1000"/>
              </a:spcBef>
            </a:pPr>
            <a:r>
              <a:rPr lang="en-GB" sz="1600" b="1" dirty="0">
                <a:latin typeface="Arial" panose="020B0604020202020204" pitchFamily="34" charset="0"/>
                <a:cs typeface="Arial" panose="020B0604020202020204" pitchFamily="34" charset="0"/>
              </a:rPr>
              <a:t>Initially runs for three years with an option to extend to five years</a:t>
            </a:r>
          </a:p>
          <a:p>
            <a:pPr marL="228600" lvl="1">
              <a:lnSpc>
                <a:spcPct val="120000"/>
              </a:lnSpc>
              <a:spcBef>
                <a:spcPts val="1000"/>
              </a:spcBef>
            </a:pPr>
            <a:r>
              <a:rPr lang="en-GB" sz="1600" b="1" dirty="0">
                <a:latin typeface="Arial" panose="020B0604020202020204" pitchFamily="34" charset="0"/>
                <a:cs typeface="Arial" panose="020B0604020202020204" pitchFamily="34" charset="0"/>
              </a:rPr>
              <a:t>Chaired by Councillor Alexander Nicoll</a:t>
            </a:r>
          </a:p>
          <a:p>
            <a:pPr marL="228600" lvl="1">
              <a:lnSpc>
                <a:spcPct val="120000"/>
              </a:lnSpc>
              <a:spcBef>
                <a:spcPts val="1000"/>
              </a:spcBef>
            </a:pPr>
            <a:r>
              <a:rPr lang="en-GB" sz="1600" b="1" dirty="0">
                <a:latin typeface="Arial" panose="020B0604020202020204" pitchFamily="34" charset="0"/>
                <a:cs typeface="Arial" panose="020B0604020202020204" pitchFamily="34" charset="0"/>
              </a:rPr>
              <a:t>Representatives of the large/medium and small bus operators and Suffolk County Council</a:t>
            </a:r>
          </a:p>
          <a:p>
            <a:pPr marL="228600" lvl="1">
              <a:lnSpc>
                <a:spcPct val="120000"/>
              </a:lnSpc>
              <a:spcBef>
                <a:spcPts val="1000"/>
              </a:spcBef>
            </a:pPr>
            <a:r>
              <a:rPr lang="en-GB" sz="1600" b="1" dirty="0">
                <a:latin typeface="Arial" panose="020B0604020202020204" pitchFamily="34" charset="0"/>
                <a:cs typeface="Arial" panose="020B0604020202020204" pitchFamily="34" charset="0"/>
              </a:rPr>
              <a:t>Various sub-groups to feed into the EP Board</a:t>
            </a:r>
          </a:p>
          <a:p>
            <a:pPr marL="228600" lvl="1">
              <a:lnSpc>
                <a:spcPct val="120000"/>
              </a:lnSpc>
              <a:spcBef>
                <a:spcPts val="1000"/>
              </a:spcBef>
            </a:pPr>
            <a:r>
              <a:rPr lang="en-GB" sz="1600" b="1" dirty="0">
                <a:latin typeface="Arial" panose="020B0604020202020204" pitchFamily="34" charset="0"/>
                <a:cs typeface="Arial" panose="020B0604020202020204" pitchFamily="34" charset="0"/>
              </a:rPr>
              <a:t>Community Transport, Transport Focus (Bus Users), District Councils, Community Groups and Elected Members </a:t>
            </a:r>
          </a:p>
          <a:p>
            <a:pPr marL="228600" lvl="1">
              <a:lnSpc>
                <a:spcPct val="120000"/>
              </a:lnSpc>
              <a:spcBef>
                <a:spcPts val="1000"/>
              </a:spcBef>
            </a:pPr>
            <a:r>
              <a:rPr lang="en-GB" sz="1600" b="1" dirty="0">
                <a:latin typeface="Arial" panose="020B0604020202020204" pitchFamily="34" charset="0"/>
                <a:cs typeface="Arial" panose="020B0604020202020204" pitchFamily="34" charset="0"/>
              </a:rPr>
              <a:t>Having an EP effectively ringfences Transport budgets for the duration of the EP</a:t>
            </a:r>
          </a:p>
        </p:txBody>
      </p:sp>
    </p:spTree>
    <p:extLst>
      <p:ext uri="{BB962C8B-B14F-4D97-AF65-F5344CB8AC3E}">
        <p14:creationId xmlns:p14="http://schemas.microsoft.com/office/powerpoint/2010/main" val="124580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rectangle&#10;&#10;Description automatically generated">
            <a:extLst>
              <a:ext uri="{FF2B5EF4-FFF2-40B4-BE49-F238E27FC236}">
                <a16:creationId xmlns:a16="http://schemas.microsoft.com/office/drawing/2014/main" id="{4D53BF90-A183-2FAA-23C2-291E46306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0725C1B-896D-752E-0636-C27F4C277755}"/>
              </a:ext>
            </a:extLst>
          </p:cNvPr>
          <p:cNvSpPr>
            <a:spLocks noGrp="1"/>
          </p:cNvSpPr>
          <p:nvPr>
            <p:ph idx="1"/>
          </p:nvPr>
        </p:nvSpPr>
        <p:spPr/>
        <p:txBody>
          <a:bodyPr>
            <a:noAutofit/>
          </a:bodyPr>
          <a:lstStyle/>
          <a:p>
            <a:pPr marL="228600" lvl="1">
              <a:lnSpc>
                <a:spcPct val="100000"/>
              </a:lnSpc>
              <a:spcBef>
                <a:spcPts val="1000"/>
              </a:spcBef>
            </a:pPr>
            <a:r>
              <a:rPr lang="en-GB" sz="1500" b="1" dirty="0">
                <a:latin typeface="Arial" panose="020B0604020202020204" pitchFamily="34" charset="0"/>
                <a:cs typeface="Arial" panose="020B0604020202020204" pitchFamily="34" charset="0"/>
              </a:rPr>
              <a:t>Met with DfT on 2nd May 2023. We were the first Local Authority which did not receive the original BSIP funding to meet DfT</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We made the case for investing in Suffolk and we invited a number of guests (Operators, Transport East, Community Transport) to make the case specifically for rural transport </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Showed them our Heat Mapping Tool for identifying “transport deserts”</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Had a good discussion on “alternatives to the bus”</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End of May 2023 DfT announced BSIP+ a fund available to any Local Authority not in receipt of the original BSIP funding</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DfT relaxed some of the conditions for original BSIP and promised terms and conditions for BSIP+</a:t>
            </a:r>
          </a:p>
          <a:p>
            <a:pPr marL="228600" lvl="1">
              <a:lnSpc>
                <a:spcPct val="100000"/>
              </a:lnSpc>
              <a:spcBef>
                <a:spcPts val="1000"/>
              </a:spcBef>
            </a:pPr>
            <a:r>
              <a:rPr lang="en-GB" sz="1500" b="1" dirty="0">
                <a:solidFill>
                  <a:srgbClr val="000099"/>
                </a:solidFill>
                <a:latin typeface="Arial" panose="020B0604020202020204" pitchFamily="34" charset="0"/>
                <a:cs typeface="Arial" panose="020B0604020202020204" pitchFamily="34" charset="0"/>
              </a:rPr>
              <a:t>Suffolk was granted £1.87m for financial years 23/24 and 24/25 (£3.7m in total) however, by accepting BSIP+ we effectively ring-fence transport budgets until 2025</a:t>
            </a:r>
          </a:p>
        </p:txBody>
      </p:sp>
      <p:sp>
        <p:nvSpPr>
          <p:cNvPr id="5" name="Rectangle 2">
            <a:extLst>
              <a:ext uri="{FF2B5EF4-FFF2-40B4-BE49-F238E27FC236}">
                <a16:creationId xmlns:a16="http://schemas.microsoft.com/office/drawing/2014/main" id="{33FE5311-F413-7C5B-CB15-60B5D1DFCCC3}"/>
              </a:ext>
            </a:extLst>
          </p:cNvPr>
          <p:cNvSpPr>
            <a:spLocks noChangeArrowheads="1"/>
          </p:cNvSpPr>
          <p:nvPr/>
        </p:nvSpPr>
        <p:spPr bwMode="auto">
          <a:xfrm>
            <a:off x="838200" y="794835"/>
            <a:ext cx="8405388"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200" b="1" dirty="0">
                <a:solidFill>
                  <a:srgbClr val="000099"/>
                </a:solidFill>
                <a:latin typeface="NeoSans" panose="02000506020000090004" pitchFamily="50" charset="0"/>
                <a:ea typeface="MS PGothic" pitchFamily="34" charset="-128"/>
                <a:cs typeface="+mn-cs"/>
              </a:rPr>
              <a:t>Further Meetings with DfT</a:t>
            </a:r>
          </a:p>
        </p:txBody>
      </p:sp>
    </p:spTree>
    <p:extLst>
      <p:ext uri="{BB962C8B-B14F-4D97-AF65-F5344CB8AC3E}">
        <p14:creationId xmlns:p14="http://schemas.microsoft.com/office/powerpoint/2010/main" val="352950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10;&#10;Description automatically generated">
            <a:extLst>
              <a:ext uri="{FF2B5EF4-FFF2-40B4-BE49-F238E27FC236}">
                <a16:creationId xmlns:a16="http://schemas.microsoft.com/office/drawing/2014/main" id="{DA5E2529-6D23-83A8-A247-C7A950D11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2">
            <a:extLst>
              <a:ext uri="{FF2B5EF4-FFF2-40B4-BE49-F238E27FC236}">
                <a16:creationId xmlns:a16="http://schemas.microsoft.com/office/drawing/2014/main" id="{8D3E5E03-693E-0D48-83E1-38801FF56C20}"/>
              </a:ext>
            </a:extLst>
          </p:cNvPr>
          <p:cNvSpPr>
            <a:spLocks noChangeArrowheads="1"/>
          </p:cNvSpPr>
          <p:nvPr/>
        </p:nvSpPr>
        <p:spPr bwMode="auto">
          <a:xfrm>
            <a:off x="838200" y="794835"/>
            <a:ext cx="10318749"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200" b="1" dirty="0">
                <a:solidFill>
                  <a:srgbClr val="000099"/>
                </a:solidFill>
                <a:latin typeface="NeoSans" panose="02000506020000090004" pitchFamily="50" charset="0"/>
                <a:ea typeface="MS PGothic" pitchFamily="34" charset="-128"/>
                <a:cs typeface="+mn-cs"/>
              </a:rPr>
              <a:t>Terms and Conditions BSIP</a:t>
            </a:r>
            <a:r>
              <a:rPr lang="en-GB" sz="3200" b="1" dirty="0">
                <a:solidFill>
                  <a:srgbClr val="000099"/>
                </a:solidFill>
              </a:rPr>
              <a:t>+</a:t>
            </a:r>
            <a:r>
              <a:rPr lang="en-GB" sz="3200" b="1" dirty="0">
                <a:solidFill>
                  <a:srgbClr val="000099"/>
                </a:solidFill>
                <a:latin typeface="NeoSans" panose="02000506020000090004" pitchFamily="50" charset="0"/>
                <a:ea typeface="MS PGothic" pitchFamily="34" charset="-128"/>
                <a:cs typeface="+mn-cs"/>
              </a:rPr>
              <a:t>)</a:t>
            </a:r>
          </a:p>
        </p:txBody>
      </p:sp>
      <p:sp>
        <p:nvSpPr>
          <p:cNvPr id="3" name="Text Placeholder 2">
            <a:extLst>
              <a:ext uri="{FF2B5EF4-FFF2-40B4-BE49-F238E27FC236}">
                <a16:creationId xmlns:a16="http://schemas.microsoft.com/office/drawing/2014/main" id="{E2CD563B-B3C3-36A7-EA53-F1FD705FBB54}"/>
              </a:ext>
            </a:extLst>
          </p:cNvPr>
          <p:cNvSpPr>
            <a:spLocks noGrp="1"/>
          </p:cNvSpPr>
          <p:nvPr>
            <p:ph type="body" idx="1"/>
          </p:nvPr>
        </p:nvSpPr>
        <p:spPr/>
        <p:txBody>
          <a:bodyPr anchor="t">
            <a:normAutofit lnSpcReduction="10000"/>
          </a:bodyPr>
          <a:lstStyle/>
          <a:p>
            <a:pPr>
              <a:lnSpc>
                <a:spcPct val="100000"/>
              </a:lnSpc>
            </a:pPr>
            <a:r>
              <a:rPr lang="en-GB" sz="2000" dirty="0">
                <a:solidFill>
                  <a:schemeClr val="accent6"/>
                </a:solidFill>
                <a:latin typeface="Arial" panose="020B0604020202020204" pitchFamily="34" charset="0"/>
                <a:cs typeface="Arial" panose="020B0604020202020204" pitchFamily="34" charset="0"/>
              </a:rPr>
              <a:t>Revenue Funding</a:t>
            </a:r>
          </a:p>
          <a:p>
            <a:pPr>
              <a:lnSpc>
                <a:spcPct val="100000"/>
              </a:lnSpc>
            </a:pPr>
            <a:r>
              <a:rPr lang="en-GB" sz="2000" dirty="0">
                <a:solidFill>
                  <a:schemeClr val="accent6"/>
                </a:solidFill>
                <a:latin typeface="Arial" panose="020B0604020202020204" pitchFamily="34" charset="0"/>
                <a:cs typeface="Arial" panose="020B0604020202020204" pitchFamily="34" charset="0"/>
              </a:rPr>
              <a:t>Can be used for:</a:t>
            </a:r>
          </a:p>
        </p:txBody>
      </p:sp>
      <p:sp>
        <p:nvSpPr>
          <p:cNvPr id="4" name="Content Placeholder 3">
            <a:extLst>
              <a:ext uri="{FF2B5EF4-FFF2-40B4-BE49-F238E27FC236}">
                <a16:creationId xmlns:a16="http://schemas.microsoft.com/office/drawing/2014/main" id="{F3D72326-66E7-56C0-79DC-FF7E32C467C3}"/>
              </a:ext>
            </a:extLst>
          </p:cNvPr>
          <p:cNvSpPr>
            <a:spLocks noGrp="1"/>
          </p:cNvSpPr>
          <p:nvPr>
            <p:ph sz="half" idx="2"/>
          </p:nvPr>
        </p:nvSpPr>
        <p:spPr/>
        <p:txBody>
          <a:bodyPr>
            <a:normAutofit/>
          </a:bodyPr>
          <a:lstStyle/>
          <a:p>
            <a:pPr marL="228600" lvl="1">
              <a:lnSpc>
                <a:spcPct val="110000"/>
              </a:lnSpc>
              <a:spcBef>
                <a:spcPts val="1000"/>
              </a:spcBef>
            </a:pPr>
            <a:r>
              <a:rPr lang="en-GB" sz="1500" b="1" dirty="0">
                <a:latin typeface="Arial" panose="020B0604020202020204" pitchFamily="34" charset="0"/>
                <a:cs typeface="Arial" panose="020B0604020202020204" pitchFamily="34" charset="0"/>
              </a:rPr>
              <a:t>Supporting the existing bus network</a:t>
            </a:r>
          </a:p>
          <a:p>
            <a:pPr marL="228600" lvl="1">
              <a:lnSpc>
                <a:spcPct val="110000"/>
              </a:lnSpc>
              <a:spcBef>
                <a:spcPts val="1000"/>
              </a:spcBef>
            </a:pPr>
            <a:r>
              <a:rPr lang="en-GB" sz="1500" b="1" dirty="0">
                <a:latin typeface="Arial" panose="020B0604020202020204" pitchFamily="34" charset="0"/>
                <a:cs typeface="Arial" panose="020B0604020202020204" pitchFamily="34" charset="0"/>
              </a:rPr>
              <a:t>Travel Hubs</a:t>
            </a:r>
          </a:p>
          <a:p>
            <a:pPr marL="228600" lvl="1">
              <a:lnSpc>
                <a:spcPct val="110000"/>
              </a:lnSpc>
              <a:spcBef>
                <a:spcPts val="1000"/>
              </a:spcBef>
            </a:pPr>
            <a:r>
              <a:rPr lang="en-GB" sz="1500" b="1" dirty="0">
                <a:latin typeface="Arial" panose="020B0604020202020204" pitchFamily="34" charset="0"/>
                <a:cs typeface="Arial" panose="020B0604020202020204" pitchFamily="34" charset="0"/>
              </a:rPr>
              <a:t>Extending current bus routes e.g., evenings/weekends</a:t>
            </a:r>
          </a:p>
          <a:p>
            <a:pPr marL="228600" lvl="1">
              <a:lnSpc>
                <a:spcPct val="110000"/>
              </a:lnSpc>
              <a:spcBef>
                <a:spcPts val="1000"/>
              </a:spcBef>
            </a:pPr>
            <a:r>
              <a:rPr lang="en-GB" sz="1500" b="1" dirty="0">
                <a:latin typeface="Arial" panose="020B0604020202020204" pitchFamily="34" charset="0"/>
                <a:cs typeface="Arial" panose="020B0604020202020204" pitchFamily="34" charset="0"/>
              </a:rPr>
              <a:t>Reviving lost bus routes</a:t>
            </a:r>
          </a:p>
          <a:p>
            <a:pPr marL="228600" lvl="1">
              <a:lnSpc>
                <a:spcPct val="110000"/>
              </a:lnSpc>
              <a:spcBef>
                <a:spcPts val="1000"/>
              </a:spcBef>
            </a:pPr>
            <a:r>
              <a:rPr lang="en-GB" sz="1500" b="1" dirty="0">
                <a:latin typeface="Arial" panose="020B0604020202020204" pitchFamily="34" charset="0"/>
                <a:cs typeface="Arial" panose="020B0604020202020204" pitchFamily="34" charset="0"/>
              </a:rPr>
              <a:t>New bus routes</a:t>
            </a:r>
          </a:p>
          <a:p>
            <a:pPr lvl="1">
              <a:lnSpc>
                <a:spcPct val="110000"/>
              </a:lnSpc>
            </a:pPr>
            <a:r>
              <a:rPr lang="en-GB" sz="1500" dirty="0">
                <a:latin typeface="Arial" panose="020B0604020202020204" pitchFamily="34" charset="0"/>
                <a:cs typeface="Arial" panose="020B0604020202020204" pitchFamily="34" charset="0"/>
              </a:rPr>
              <a:t>Operators may have suggestions</a:t>
            </a:r>
          </a:p>
          <a:p>
            <a:pPr lvl="1">
              <a:lnSpc>
                <a:spcPct val="110000"/>
              </a:lnSpc>
            </a:pPr>
            <a:r>
              <a:rPr lang="en-GB" sz="1500" dirty="0">
                <a:latin typeface="Arial" panose="020B0604020202020204" pitchFamily="34" charset="0"/>
                <a:cs typeface="Arial" panose="020B0604020202020204" pitchFamily="34" charset="0"/>
              </a:rPr>
              <a:t>Linking communities to the current bus network by various providers</a:t>
            </a:r>
          </a:p>
          <a:p>
            <a:pPr lvl="1">
              <a:lnSpc>
                <a:spcPct val="110000"/>
              </a:lnSpc>
            </a:pPr>
            <a:r>
              <a:rPr lang="en-GB" sz="1500" dirty="0">
                <a:latin typeface="Arial" panose="020B0604020202020204" pitchFamily="34" charset="0"/>
                <a:cs typeface="Arial" panose="020B0604020202020204" pitchFamily="34" charset="0"/>
              </a:rPr>
              <a:t>Community Empowerment</a:t>
            </a:r>
          </a:p>
          <a:p>
            <a:pPr marL="914400" lvl="2" indent="0">
              <a:buNone/>
            </a:pPr>
            <a:endParaRPr lang="en-GB" sz="1500" dirty="0"/>
          </a:p>
          <a:p>
            <a:pPr lvl="2"/>
            <a:endParaRPr lang="en-GB" sz="1500" dirty="0"/>
          </a:p>
          <a:p>
            <a:pPr lvl="1"/>
            <a:endParaRPr lang="en-GB" dirty="0"/>
          </a:p>
        </p:txBody>
      </p:sp>
      <p:sp>
        <p:nvSpPr>
          <p:cNvPr id="5" name="Text Placeholder 4">
            <a:extLst>
              <a:ext uri="{FF2B5EF4-FFF2-40B4-BE49-F238E27FC236}">
                <a16:creationId xmlns:a16="http://schemas.microsoft.com/office/drawing/2014/main" id="{47B5588D-6585-FDC8-AA3F-A96F2B21C5E6}"/>
              </a:ext>
            </a:extLst>
          </p:cNvPr>
          <p:cNvSpPr>
            <a:spLocks noGrp="1"/>
          </p:cNvSpPr>
          <p:nvPr>
            <p:ph type="body" sz="quarter" idx="3"/>
          </p:nvPr>
        </p:nvSpPr>
        <p:spPr/>
        <p:txBody>
          <a:bodyPr anchor="t">
            <a:normAutofit lnSpcReduction="10000"/>
          </a:bodyPr>
          <a:lstStyle/>
          <a:p>
            <a:r>
              <a:rPr lang="en-GB" sz="2000" dirty="0">
                <a:solidFill>
                  <a:srgbClr val="FF0000"/>
                </a:solidFill>
                <a:latin typeface="Arial" panose="020B0604020202020204" pitchFamily="34" charset="0"/>
                <a:cs typeface="Arial" panose="020B0604020202020204" pitchFamily="34" charset="0"/>
              </a:rPr>
              <a:t>Revenue Funding</a:t>
            </a:r>
          </a:p>
          <a:p>
            <a:r>
              <a:rPr lang="en-GB" sz="2000" dirty="0">
                <a:solidFill>
                  <a:srgbClr val="FF0000"/>
                </a:solidFill>
                <a:latin typeface="Arial" panose="020B0604020202020204" pitchFamily="34" charset="0"/>
                <a:cs typeface="Arial" panose="020B0604020202020204" pitchFamily="34" charset="0"/>
              </a:rPr>
              <a:t>Cannot be used for:</a:t>
            </a:r>
          </a:p>
        </p:txBody>
      </p:sp>
      <p:sp>
        <p:nvSpPr>
          <p:cNvPr id="6" name="Content Placeholder 5">
            <a:extLst>
              <a:ext uri="{FF2B5EF4-FFF2-40B4-BE49-F238E27FC236}">
                <a16:creationId xmlns:a16="http://schemas.microsoft.com/office/drawing/2014/main" id="{5E77BB6B-A43A-F2EE-7F41-3B3BFF8DC3F3}"/>
              </a:ext>
            </a:extLst>
          </p:cNvPr>
          <p:cNvSpPr>
            <a:spLocks noGrp="1"/>
          </p:cNvSpPr>
          <p:nvPr>
            <p:ph sz="quarter" idx="4"/>
          </p:nvPr>
        </p:nvSpPr>
        <p:spPr/>
        <p:txBody>
          <a:bodyPr>
            <a:normAutofit/>
          </a:bodyPr>
          <a:lstStyle/>
          <a:p>
            <a:pPr marL="228600" lvl="1">
              <a:lnSpc>
                <a:spcPct val="100000"/>
              </a:lnSpc>
              <a:spcBef>
                <a:spcPts val="1000"/>
              </a:spcBef>
            </a:pPr>
            <a:r>
              <a:rPr lang="en-GB" sz="1500" b="1" dirty="0">
                <a:latin typeface="Arial" panose="020B0604020202020204" pitchFamily="34" charset="0"/>
                <a:cs typeface="Arial" panose="020B0604020202020204" pitchFamily="34" charset="0"/>
              </a:rPr>
              <a:t>Construction i.e., road-based schemes e.g., bus priority, bus lanes etc</a:t>
            </a:r>
          </a:p>
          <a:p>
            <a:pPr marL="228600" lvl="1">
              <a:lnSpc>
                <a:spcPct val="100000"/>
              </a:lnSpc>
              <a:spcBef>
                <a:spcPts val="1000"/>
              </a:spcBef>
            </a:pPr>
            <a:r>
              <a:rPr lang="en-GB" sz="1500" b="1" dirty="0">
                <a:latin typeface="Arial" panose="020B0604020202020204" pitchFamily="34" charset="0"/>
                <a:cs typeface="Arial" panose="020B0604020202020204" pitchFamily="34" charset="0"/>
              </a:rPr>
              <a:t>Infrastructure However: DfT have indicated that it may be possible to convert a small portion of BSIP+ for bus shelters, timetable cases, flags and poles etc</a:t>
            </a:r>
          </a:p>
        </p:txBody>
      </p:sp>
    </p:spTree>
    <p:extLst>
      <p:ext uri="{BB962C8B-B14F-4D97-AF65-F5344CB8AC3E}">
        <p14:creationId xmlns:p14="http://schemas.microsoft.com/office/powerpoint/2010/main" val="287600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rectangle&#10;&#10;Description automatically generated">
            <a:extLst>
              <a:ext uri="{FF2B5EF4-FFF2-40B4-BE49-F238E27FC236}">
                <a16:creationId xmlns:a16="http://schemas.microsoft.com/office/drawing/2014/main" id="{6BCB6734-80B8-CED6-50E6-3CEFA7E34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D79D272-D85E-4994-251D-9998F751BD9D}"/>
              </a:ext>
            </a:extLst>
          </p:cNvPr>
          <p:cNvSpPr>
            <a:spLocks noGrp="1"/>
          </p:cNvSpPr>
          <p:nvPr>
            <p:ph idx="1"/>
          </p:nvPr>
        </p:nvSpPr>
        <p:spPr/>
        <p:txBody>
          <a:bodyPr>
            <a:normAutofit/>
          </a:bodyPr>
          <a:lstStyle/>
          <a:p>
            <a:pPr>
              <a:lnSpc>
                <a:spcPct val="100000"/>
              </a:lnSpc>
            </a:pPr>
            <a:r>
              <a:rPr lang="en-GB" sz="1500" b="1" dirty="0">
                <a:latin typeface="Arial" panose="020B0604020202020204" pitchFamily="34" charset="0"/>
                <a:cs typeface="Arial" panose="020B0604020202020204" pitchFamily="34" charset="0"/>
              </a:rPr>
              <a:t>We already had the tool and had used it for mapping Active Travel</a:t>
            </a:r>
          </a:p>
          <a:p>
            <a:pPr>
              <a:lnSpc>
                <a:spcPct val="100000"/>
              </a:lnSpc>
            </a:pPr>
            <a:r>
              <a:rPr lang="en-GB" sz="1500" b="1" dirty="0">
                <a:latin typeface="Arial" panose="020B0604020202020204" pitchFamily="34" charset="0"/>
                <a:cs typeface="Arial" panose="020B0604020202020204" pitchFamily="34" charset="0"/>
              </a:rPr>
              <a:t>Uses data from every household in Suffolk (343k)</a:t>
            </a:r>
          </a:p>
          <a:p>
            <a:pPr>
              <a:lnSpc>
                <a:spcPct val="100000"/>
              </a:lnSpc>
            </a:pPr>
            <a:r>
              <a:rPr lang="en-GB" sz="1500" b="1" dirty="0">
                <a:latin typeface="Arial" panose="020B0604020202020204" pitchFamily="34" charset="0"/>
                <a:cs typeface="Arial" panose="020B0604020202020204" pitchFamily="34" charset="0"/>
              </a:rPr>
              <a:t>Allows the user to input various “services” </a:t>
            </a:r>
          </a:p>
          <a:p>
            <a:pPr lvl="1">
              <a:lnSpc>
                <a:spcPct val="100000"/>
              </a:lnSpc>
            </a:pPr>
            <a:r>
              <a:rPr lang="en-GB" sz="1500" dirty="0">
                <a:latin typeface="Arial" panose="020B0604020202020204" pitchFamily="34" charset="0"/>
                <a:cs typeface="Arial" panose="020B0604020202020204" pitchFamily="34" charset="0"/>
              </a:rPr>
              <a:t>Access to GP or Hospital</a:t>
            </a:r>
          </a:p>
          <a:p>
            <a:pPr lvl="1">
              <a:lnSpc>
                <a:spcPct val="100000"/>
              </a:lnSpc>
            </a:pPr>
            <a:r>
              <a:rPr lang="en-GB" sz="1500" dirty="0">
                <a:latin typeface="Arial" panose="020B0604020202020204" pitchFamily="34" charset="0"/>
                <a:cs typeface="Arial" panose="020B0604020202020204" pitchFamily="34" charset="0"/>
              </a:rPr>
              <a:t>Shopping/banking etc</a:t>
            </a:r>
          </a:p>
          <a:p>
            <a:pPr lvl="1">
              <a:lnSpc>
                <a:spcPct val="100000"/>
              </a:lnSpc>
            </a:pPr>
            <a:r>
              <a:rPr lang="en-GB" sz="1500" dirty="0">
                <a:latin typeface="Arial" panose="020B0604020202020204" pitchFamily="34" charset="0"/>
                <a:cs typeface="Arial" panose="020B0604020202020204" pitchFamily="34" charset="0"/>
              </a:rPr>
              <a:t>Leisure/libraries/FE etc</a:t>
            </a:r>
          </a:p>
          <a:p>
            <a:pPr lvl="1">
              <a:lnSpc>
                <a:spcPct val="100000"/>
              </a:lnSpc>
            </a:pPr>
            <a:r>
              <a:rPr lang="en-GB" sz="1500" dirty="0">
                <a:latin typeface="Arial" panose="020B0604020202020204" pitchFamily="34" charset="0"/>
                <a:cs typeface="Arial" panose="020B0604020202020204" pitchFamily="34" charset="0"/>
              </a:rPr>
              <a:t>Employment</a:t>
            </a:r>
          </a:p>
          <a:p>
            <a:pPr>
              <a:lnSpc>
                <a:spcPct val="100000"/>
              </a:lnSpc>
            </a:pPr>
            <a:r>
              <a:rPr lang="en-GB" sz="1500" b="1" dirty="0">
                <a:latin typeface="Arial" panose="020B0604020202020204" pitchFamily="34" charset="0"/>
                <a:cs typeface="Arial" panose="020B0604020202020204" pitchFamily="34" charset="0"/>
              </a:rPr>
              <a:t>Overlay existing bus routes and distances for walking/cycling/driving</a:t>
            </a:r>
          </a:p>
          <a:p>
            <a:pPr>
              <a:lnSpc>
                <a:spcPct val="100000"/>
              </a:lnSpc>
            </a:pPr>
            <a:r>
              <a:rPr lang="en-GB" sz="1500" b="1" dirty="0">
                <a:latin typeface="Arial" panose="020B0604020202020204" pitchFamily="34" charset="0"/>
                <a:cs typeface="Arial" panose="020B0604020202020204" pitchFamily="34" charset="0"/>
              </a:rPr>
              <a:t>The mapping tool calculates “hot and cold”</a:t>
            </a:r>
          </a:p>
        </p:txBody>
      </p:sp>
      <p:sp>
        <p:nvSpPr>
          <p:cNvPr id="5" name="Rectangle 2">
            <a:extLst>
              <a:ext uri="{FF2B5EF4-FFF2-40B4-BE49-F238E27FC236}">
                <a16:creationId xmlns:a16="http://schemas.microsoft.com/office/drawing/2014/main" id="{0810495D-798E-9EC1-C2C3-F281CDD41CA8}"/>
              </a:ext>
            </a:extLst>
          </p:cNvPr>
          <p:cNvSpPr>
            <a:spLocks noChangeArrowheads="1"/>
          </p:cNvSpPr>
          <p:nvPr/>
        </p:nvSpPr>
        <p:spPr bwMode="auto">
          <a:xfrm>
            <a:off x="838200" y="794835"/>
            <a:ext cx="10318749" cy="10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200" b="1" dirty="0">
                <a:solidFill>
                  <a:srgbClr val="000099"/>
                </a:solidFill>
                <a:latin typeface="NeoSans" panose="02000506020000090004" pitchFamily="50" charset="0"/>
                <a:ea typeface="MS PGothic" pitchFamily="34" charset="-128"/>
                <a:cs typeface="+mn-cs"/>
              </a:rPr>
              <a:t>Thermotic Mapping (or Heat Mapping)</a:t>
            </a:r>
          </a:p>
        </p:txBody>
      </p:sp>
    </p:spTree>
    <p:extLst>
      <p:ext uri="{BB962C8B-B14F-4D97-AF65-F5344CB8AC3E}">
        <p14:creationId xmlns:p14="http://schemas.microsoft.com/office/powerpoint/2010/main" val="270278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5B23A-CD0D-D01B-7733-455708CAACCC}"/>
              </a:ext>
            </a:extLst>
          </p:cNvPr>
          <p:cNvPicPr>
            <a:picLocks noChangeAspect="1"/>
          </p:cNvPicPr>
          <p:nvPr/>
        </p:nvPicPr>
        <p:blipFill>
          <a:blip r:embed="rId2"/>
          <a:stretch>
            <a:fillRect/>
          </a:stretch>
        </p:blipFill>
        <p:spPr>
          <a:xfrm>
            <a:off x="0" y="420155"/>
            <a:ext cx="11977986" cy="6270355"/>
          </a:xfrm>
          <a:prstGeom prst="rect">
            <a:avLst/>
          </a:prstGeom>
        </p:spPr>
      </p:pic>
      <p:pic>
        <p:nvPicPr>
          <p:cNvPr id="4" name="Picture 3" descr="A black and blue rectangle&#10;&#10;Description automatically generated">
            <a:extLst>
              <a:ext uri="{FF2B5EF4-FFF2-40B4-BE49-F238E27FC236}">
                <a16:creationId xmlns:a16="http://schemas.microsoft.com/office/drawing/2014/main" id="{96AEEA04-56B2-F71D-1B47-555E4FAFB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897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ectangle with a white background&#10;&#10;Description automatically generated">
            <a:extLst>
              <a:ext uri="{FF2B5EF4-FFF2-40B4-BE49-F238E27FC236}">
                <a16:creationId xmlns:a16="http://schemas.microsoft.com/office/drawing/2014/main" id="{BA2C35B4-C8C0-499C-9354-B689412FF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3" name="Content Placeholder 2">
            <a:extLst>
              <a:ext uri="{FF2B5EF4-FFF2-40B4-BE49-F238E27FC236}">
                <a16:creationId xmlns:a16="http://schemas.microsoft.com/office/drawing/2014/main" id="{DD5738F5-07BA-4628-EEAF-E6F789AACBC6}"/>
              </a:ext>
            </a:extLst>
          </p:cNvPr>
          <p:cNvSpPr>
            <a:spLocks noGrp="1"/>
          </p:cNvSpPr>
          <p:nvPr>
            <p:ph idx="1"/>
          </p:nvPr>
        </p:nvSpPr>
        <p:spPr>
          <a:xfrm>
            <a:off x="2572997" y="524960"/>
            <a:ext cx="6626421" cy="909493"/>
          </a:xfrm>
        </p:spPr>
        <p:txBody>
          <a:bodyPr>
            <a:normAutofit/>
          </a:bodyPr>
          <a:lstStyle/>
          <a:p>
            <a:pPr>
              <a:lnSpc>
                <a:spcPct val="100000"/>
              </a:lnSpc>
            </a:pPr>
            <a:r>
              <a:rPr lang="en-GB" sz="1500" dirty="0">
                <a:latin typeface="Arial" panose="020B0604020202020204" pitchFamily="34" charset="0"/>
                <a:cs typeface="Arial" panose="020B0604020202020204" pitchFamily="34" charset="0"/>
              </a:rPr>
              <a:t>We can zoom in or search for a community</a:t>
            </a:r>
          </a:p>
          <a:p>
            <a:pPr>
              <a:lnSpc>
                <a:spcPct val="100000"/>
              </a:lnSpc>
            </a:pPr>
            <a:r>
              <a:rPr lang="en-GB" sz="1500" dirty="0">
                <a:latin typeface="Arial" panose="020B0604020202020204" pitchFamily="34" charset="0"/>
                <a:cs typeface="Arial" panose="020B0604020202020204" pitchFamily="34" charset="0"/>
              </a:rPr>
              <a:t>Use the lasso to find out more</a:t>
            </a:r>
          </a:p>
        </p:txBody>
      </p:sp>
      <p:pic>
        <p:nvPicPr>
          <p:cNvPr id="7" name="Picture 6">
            <a:extLst>
              <a:ext uri="{FF2B5EF4-FFF2-40B4-BE49-F238E27FC236}">
                <a16:creationId xmlns:a16="http://schemas.microsoft.com/office/drawing/2014/main" id="{C65CB47D-44A3-369A-CEEF-BF7575AE82DC}"/>
              </a:ext>
            </a:extLst>
          </p:cNvPr>
          <p:cNvPicPr>
            <a:picLocks noChangeAspect="1"/>
          </p:cNvPicPr>
          <p:nvPr/>
        </p:nvPicPr>
        <p:blipFill>
          <a:blip r:embed="rId3"/>
          <a:stretch>
            <a:fillRect/>
          </a:stretch>
        </p:blipFill>
        <p:spPr>
          <a:xfrm>
            <a:off x="1071418" y="1359709"/>
            <a:ext cx="9041304" cy="5065631"/>
          </a:xfrm>
          <a:prstGeom prst="rect">
            <a:avLst/>
          </a:prstGeom>
        </p:spPr>
      </p:pic>
      <p:sp>
        <p:nvSpPr>
          <p:cNvPr id="9" name="Rectangle 2">
            <a:extLst>
              <a:ext uri="{FF2B5EF4-FFF2-40B4-BE49-F238E27FC236}">
                <a16:creationId xmlns:a16="http://schemas.microsoft.com/office/drawing/2014/main" id="{1FFEC9F4-2E10-DDBA-22EE-27DCB0FBC2C1}"/>
              </a:ext>
            </a:extLst>
          </p:cNvPr>
          <p:cNvSpPr>
            <a:spLocks noChangeArrowheads="1"/>
          </p:cNvSpPr>
          <p:nvPr/>
        </p:nvSpPr>
        <p:spPr bwMode="auto">
          <a:xfrm>
            <a:off x="838200" y="524960"/>
            <a:ext cx="8697819" cy="50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GB" sz="3200" b="1" dirty="0">
                <a:solidFill>
                  <a:srgbClr val="000099"/>
                </a:solidFill>
                <a:latin typeface="NeoSans" panose="02000506020000090004" pitchFamily="50" charset="0"/>
                <a:ea typeface="MS PGothic" pitchFamily="34" charset="-128"/>
              </a:rPr>
              <a:t>Demo</a:t>
            </a:r>
            <a:endParaRPr kumimoji="0" lang="en-GB" altLang="en-GB" sz="3200" b="1" i="0" u="none" strike="noStrike" kern="1200" cap="none" spc="0" normalizeH="0" baseline="0" noProof="0" dirty="0">
              <a:ln>
                <a:noFill/>
              </a:ln>
              <a:solidFill>
                <a:srgbClr val="000099"/>
              </a:solidFill>
              <a:effectLst/>
              <a:uLnTx/>
              <a:uFillTx/>
              <a:latin typeface="NeoSans" panose="02000506020000090004" pitchFamily="50" charset="0"/>
              <a:ea typeface="MS PGothic" pitchFamily="34" charset="-128"/>
              <a:cs typeface="+mn-cs"/>
            </a:endParaRPr>
          </a:p>
        </p:txBody>
      </p:sp>
    </p:spTree>
    <p:extLst>
      <p:ext uri="{BB962C8B-B14F-4D97-AF65-F5344CB8AC3E}">
        <p14:creationId xmlns:p14="http://schemas.microsoft.com/office/powerpoint/2010/main" val="3195123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1234</TotalTime>
  <Words>2016</Words>
  <Application>Microsoft Office PowerPoint</Application>
  <PresentationFormat>Widescreen</PresentationFormat>
  <Paragraphs>187</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NeoSans</vt:lpstr>
      <vt:lpstr>Times</vt:lpstr>
      <vt:lpstr>Verdana Pro Black</vt:lpstr>
      <vt:lpstr>Office Theme</vt:lpstr>
      <vt:lpstr>blank</vt:lpstr>
      <vt:lpstr>BSIP ++  Guidance, and a Proposed Strategy for Allocation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BSIP+</dc:title>
  <dc:creator>Timothy Stephenson</dc:creator>
  <cp:lastModifiedBy>Timothy Stephenson</cp:lastModifiedBy>
  <cp:revision>11</cp:revision>
  <dcterms:created xsi:type="dcterms:W3CDTF">2023-08-18T12:30:26Z</dcterms:created>
  <dcterms:modified xsi:type="dcterms:W3CDTF">2023-09-14T14:56:29Z</dcterms:modified>
</cp:coreProperties>
</file>